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9"/>
  </p:notesMasterIdLst>
  <p:handoutMasterIdLst>
    <p:handoutMasterId r:id="rId30"/>
  </p:handoutMasterIdLst>
  <p:sldIdLst>
    <p:sldId id="293" r:id="rId3"/>
    <p:sldId id="304" r:id="rId4"/>
    <p:sldId id="295" r:id="rId5"/>
    <p:sldId id="297" r:id="rId6"/>
    <p:sldId id="276" r:id="rId7"/>
    <p:sldId id="302" r:id="rId8"/>
    <p:sldId id="257" r:id="rId9"/>
    <p:sldId id="318" r:id="rId10"/>
    <p:sldId id="305" r:id="rId11"/>
    <p:sldId id="319" r:id="rId12"/>
    <p:sldId id="320" r:id="rId13"/>
    <p:sldId id="321" r:id="rId14"/>
    <p:sldId id="322" r:id="rId15"/>
    <p:sldId id="337" r:id="rId16"/>
    <p:sldId id="323" r:id="rId17"/>
    <p:sldId id="324" r:id="rId18"/>
    <p:sldId id="325" r:id="rId19"/>
    <p:sldId id="326" r:id="rId20"/>
    <p:sldId id="327" r:id="rId21"/>
    <p:sldId id="328" r:id="rId22"/>
    <p:sldId id="329" r:id="rId23"/>
    <p:sldId id="330" r:id="rId24"/>
    <p:sldId id="331" r:id="rId25"/>
    <p:sldId id="336" r:id="rId26"/>
    <p:sldId id="333" r:id="rId27"/>
    <p:sldId id="33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5016"/>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68A31-322A-47E6-93A2-C470FCAE1C27}"/>
              </a:ext>
            </a:extLst>
          </p:cNvPr>
          <p:cNvSpPr>
            <a:spLocks noGrp="1"/>
          </p:cNvSpPr>
          <p:nvPr>
            <p:ph type="hdr" sz="quarter"/>
          </p:nvPr>
        </p:nvSpPr>
        <p:spPr>
          <a:xfrm>
            <a:off x="1" y="1"/>
            <a:ext cx="3170238" cy="481013"/>
          </a:xfrm>
          <a:prstGeom prst="rect">
            <a:avLst/>
          </a:prstGeom>
        </p:spPr>
        <p:txBody>
          <a:bodyPr vert="horz" lIns="91430" tIns="45715" rIns="91430" bIns="45715" rtlCol="0"/>
          <a:lstStyle>
            <a:lvl1pPr algn="l">
              <a:defRPr sz="1200"/>
            </a:lvl1pPr>
          </a:lstStyle>
          <a:p>
            <a:endParaRPr lang="en-US"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D9BC612-ED20-41E3-AD18-0C5F272A6C35}"/>
              </a:ext>
            </a:extLst>
          </p:cNvPr>
          <p:cNvSpPr>
            <a:spLocks noGrp="1"/>
          </p:cNvSpPr>
          <p:nvPr>
            <p:ph type="dt" sz="quarter" idx="1"/>
          </p:nvPr>
        </p:nvSpPr>
        <p:spPr>
          <a:xfrm>
            <a:off x="4143375" y="1"/>
            <a:ext cx="3170238" cy="481013"/>
          </a:xfrm>
          <a:prstGeom prst="rect">
            <a:avLst/>
          </a:prstGeom>
        </p:spPr>
        <p:txBody>
          <a:bodyPr vert="horz" lIns="91430" tIns="45715" rIns="91430" bIns="45715" rtlCol="0"/>
          <a:lstStyle>
            <a:lvl1pPr algn="r">
              <a:defRPr sz="1200"/>
            </a:lvl1pPr>
          </a:lstStyle>
          <a:p>
            <a:r>
              <a:rPr lang="en-US" sz="1000">
                <a:latin typeface="Arial" panose="020B0604020202020204" pitchFamily="34" charset="0"/>
                <a:cs typeface="Arial" panose="020B0604020202020204" pitchFamily="34" charset="0"/>
              </a:rPr>
              <a:t>8/1/2021 pm</a:t>
            </a:r>
          </a:p>
        </p:txBody>
      </p:sp>
      <p:sp>
        <p:nvSpPr>
          <p:cNvPr id="4" name="Footer Placeholder 3">
            <a:extLst>
              <a:ext uri="{FF2B5EF4-FFF2-40B4-BE49-F238E27FC236}">
                <a16:creationId xmlns:a16="http://schemas.microsoft.com/office/drawing/2014/main" id="{EC24CEE7-8A39-4C7B-97EC-A6702FDE1A62}"/>
              </a:ext>
            </a:extLst>
          </p:cNvPr>
          <p:cNvSpPr>
            <a:spLocks noGrp="1"/>
          </p:cNvSpPr>
          <p:nvPr>
            <p:ph type="ftr" sz="quarter" idx="2"/>
          </p:nvPr>
        </p:nvSpPr>
        <p:spPr>
          <a:xfrm>
            <a:off x="1" y="9120188"/>
            <a:ext cx="3170238" cy="481012"/>
          </a:xfrm>
          <a:prstGeom prst="rect">
            <a:avLst/>
          </a:prstGeom>
        </p:spPr>
        <p:txBody>
          <a:bodyPr vert="horz" lIns="91430" tIns="45715" rIns="91430" bIns="4571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C15D3F37-D99F-4F5B-94FD-D6BFD5302C4C}"/>
              </a:ext>
            </a:extLst>
          </p:cNvPr>
          <p:cNvSpPr>
            <a:spLocks noGrp="1"/>
          </p:cNvSpPr>
          <p:nvPr>
            <p:ph type="sldNum" sz="quarter" idx="3"/>
          </p:nvPr>
        </p:nvSpPr>
        <p:spPr>
          <a:xfrm>
            <a:off x="4143375" y="9120188"/>
            <a:ext cx="3170238" cy="481012"/>
          </a:xfrm>
          <a:prstGeom prst="rect">
            <a:avLst/>
          </a:prstGeom>
        </p:spPr>
        <p:txBody>
          <a:bodyPr vert="horz" lIns="91430" tIns="45715" rIns="91430" bIns="45715" rtlCol="0" anchor="b"/>
          <a:lstStyle>
            <a:lvl1pPr algn="r">
              <a:defRPr sz="1200"/>
            </a:lvl1pPr>
          </a:lstStyle>
          <a:p>
            <a:fld id="{40FB2035-1B51-4644-A662-D1E0EB74868D}"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99660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51" tIns="48326" rIns="96651" bIns="48326" rtlCol="0"/>
          <a:lstStyle>
            <a:lvl1pPr algn="r">
              <a:defRPr sz="1300"/>
            </a:lvl1pPr>
          </a:lstStyle>
          <a:p>
            <a:r>
              <a:rPr lang="en-US"/>
              <a:t>8/1/2021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6" rIns="96651" bIns="48326"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6" rIns="96651" bIns="48326" rtlCol="0" anchor="b"/>
          <a:lstStyle>
            <a:lvl1pPr algn="r">
              <a:defRPr sz="1300"/>
            </a:lvl1pPr>
          </a:lstStyle>
          <a:p>
            <a:fld id="{6888690B-AD81-4017-A9E5-540F95A5BF40}" type="slidenum">
              <a:rPr lang="en-US" smtClean="0"/>
              <a:t>‹#›</a:t>
            </a:fld>
            <a:endParaRPr lang="en-US"/>
          </a:p>
        </p:txBody>
      </p:sp>
    </p:spTree>
    <p:extLst>
      <p:ext uri="{BB962C8B-B14F-4D97-AF65-F5344CB8AC3E}">
        <p14:creationId xmlns:p14="http://schemas.microsoft.com/office/powerpoint/2010/main" val="296170173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9"/>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62F343-F40D-4F06-8C96-8E10672ADC6F}"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74426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7" y="540085"/>
            <a:ext cx="7656010" cy="3834374"/>
          </a:xfrm>
          <a:prstGeom prst="rect">
            <a:avLst/>
          </a:prstGeom>
        </p:spPr>
      </p:pic>
      <p:sp>
        <p:nvSpPr>
          <p:cNvPr id="2" name="Title 1"/>
          <p:cNvSpPr>
            <a:spLocks noGrp="1"/>
          </p:cNvSpPr>
          <p:nvPr>
            <p:ph type="title"/>
          </p:nvPr>
        </p:nvSpPr>
        <p:spPr>
          <a:xfrm>
            <a:off x="685358"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8"/>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8"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E539F-CC57-49FB-BC10-EF46A0AF248E}"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19607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8"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8"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F4162-3EA4-4336-9941-5EA3B575B951}"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68319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7"/>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8"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38A38-DC9C-47C2-8516-C6EAD7116784}"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551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8" y="2126951"/>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3"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8D4841-ECC9-47EA-880F-5BAAD7E7609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680916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8"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505FC3B-C132-4B31-B4BF-222FB5954B00}"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66419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41"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4"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8"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77"/>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9" y="4480376"/>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74"/>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381ECF-4DF9-4B35-A49C-4C70B747576B}"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5956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8E1684-A70B-4BD5-9E7E-1B1E9FD8807F}"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60781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6" y="609608"/>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8"/>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3466CF-54FD-440A-A28F-E9BC68932A62}"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41208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0EABFB-7C24-4721-ACC2-8CAD5155AE75}"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2317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DCC53-EAF8-4022-8739-DE1AC9507C21}"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14869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13C98-4263-46A2-A97B-880F6CF9C972}"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887816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CA95A-A945-43E9-BC33-D9EF66256721}"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398046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EA7C61-46CA-4F8A-84D1-FEF5A8C6912B}"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254745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BC5FF-74A2-4A8B-BDE9-BA2604A87EF9}"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10984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8B7C9E-48EA-4648-B935-D55A0B704D9C}"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170003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28CF-C845-42FA-ABDA-AD94A8B2FDBC}" type="datetime1">
              <a:rPr lang="en-US" smtClean="0"/>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110265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5E9BA2-A556-4E16-B7A7-FA300224AB4A}"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335410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4849A-835D-45A5-AA12-8BB9CBB0C672}"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397939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CDC99-0227-45E8-9C50-C7C5A1927D1A}"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58226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3A083-4C0D-4F56-A16E-4D8AE9BE9EA5}"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DF0D5-7C56-4C03-8F32-468D14496303}" type="slidenum">
              <a:rPr lang="en-US" smtClean="0"/>
              <a:t>‹#›</a:t>
            </a:fld>
            <a:endParaRPr lang="en-US"/>
          </a:p>
        </p:txBody>
      </p:sp>
    </p:spTree>
    <p:extLst>
      <p:ext uri="{BB962C8B-B14F-4D97-AF65-F5344CB8AC3E}">
        <p14:creationId xmlns:p14="http://schemas.microsoft.com/office/powerpoint/2010/main" val="285362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5" y="1761076"/>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5"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821F94-DE15-4282-A49A-EC5DE8E213C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27624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51"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73" y="1732456"/>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90C20F-2ED1-4AA8-86A7-186F0663313E}"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59839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9" y="1770325"/>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9" y="1770325"/>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45"/>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6" y="1835263"/>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6" y="2380145"/>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A74C92-D502-416B-8CA4-B58356D6009D}"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87730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F0306-A773-4369-9DC5-15F370F4720C}"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50412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75A93-0CD5-423F-8B4D-D943FB8F350D}" type="datetime1">
              <a:rPr lang="en-US" smtClean="0"/>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86585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1"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6"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51"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2B2045-1DA6-41A7-B74E-9F00F586EEB3}"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91413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8"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9"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310AB-4846-4D7E-BCC4-81D3FC5331D1}"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19647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8"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8" y="1732456"/>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84"/>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CD7165F-1D35-4FAA-AA6A-91CE332A9B32}" type="datetime1">
              <a:rPr lang="en-US" smtClean="0"/>
              <a:t>7/31/2021</a:t>
            </a:fld>
            <a:endParaRPr lang="en-US"/>
          </a:p>
        </p:txBody>
      </p:sp>
      <p:sp>
        <p:nvSpPr>
          <p:cNvPr id="5" name="Footer Placeholder 4"/>
          <p:cNvSpPr>
            <a:spLocks noGrp="1"/>
          </p:cNvSpPr>
          <p:nvPr>
            <p:ph type="ftr" sz="quarter" idx="3"/>
          </p:nvPr>
        </p:nvSpPr>
        <p:spPr>
          <a:xfrm>
            <a:off x="685351" y="5883284"/>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13" y="5883284"/>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C26C06F-222D-41C7-8875-DABDA8360C42}" type="slidenum">
              <a:rPr lang="en-US" smtClean="0"/>
              <a:t>‹#›</a:t>
            </a:fld>
            <a:endParaRPr lang="en-US"/>
          </a:p>
        </p:txBody>
      </p:sp>
    </p:spTree>
    <p:extLst>
      <p:ext uri="{BB962C8B-B14F-4D97-AF65-F5344CB8AC3E}">
        <p14:creationId xmlns:p14="http://schemas.microsoft.com/office/powerpoint/2010/main" val="26797888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94FCF-3F27-4D96-BD43-CF4E11D6CA10}" type="datetime1">
              <a:rPr lang="en-US" smtClean="0"/>
              <a:t>7/31/2021</a:t>
            </a:fld>
            <a:endParaRPr lang="en-US"/>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DF0D5-7C56-4C03-8F32-468D14496303}" type="slidenum">
              <a:rPr lang="en-US" smtClean="0"/>
              <a:t>‹#›</a:t>
            </a:fld>
            <a:endParaRPr lang="en-US"/>
          </a:p>
        </p:txBody>
      </p:sp>
    </p:spTree>
    <p:extLst>
      <p:ext uri="{BB962C8B-B14F-4D97-AF65-F5344CB8AC3E}">
        <p14:creationId xmlns:p14="http://schemas.microsoft.com/office/powerpoint/2010/main" val="26927503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59A4309-B295-4490-9A9A-65C0202326D2}"/>
              </a:ext>
            </a:extLst>
          </p:cNvPr>
          <p:cNvSpPr>
            <a:spLocks noGrp="1" noChangeArrowheads="1"/>
          </p:cNvSpPr>
          <p:nvPr>
            <p:ph type="ctrTitle"/>
          </p:nvPr>
        </p:nvSpPr>
        <p:spPr>
          <a:xfrm>
            <a:off x="381000" y="1214309"/>
            <a:ext cx="8382000" cy="1754326"/>
          </a:xfrm>
          <a:effectLst>
            <a:outerShdw dist="35921" dir="2700000" algn="ctr" rotWithShape="0">
              <a:srgbClr val="33CCFF"/>
            </a:outerShdw>
          </a:effectLst>
        </p:spPr>
        <p:txBody>
          <a:bodyPr>
            <a:spAutoFit/>
          </a:bodyPr>
          <a:lstStyle/>
          <a:p>
            <a:pPr algn="ctr" eaLnBrk="1" hangingPunct="1">
              <a:defRPr/>
            </a:pP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Welcome Back – Part 8</a:t>
            </a:r>
            <a:b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Jerusalem Is Rebuilt</a:t>
            </a:r>
          </a:p>
        </p:txBody>
      </p:sp>
      <p:sp>
        <p:nvSpPr>
          <p:cNvPr id="16387" name="Rectangle 3">
            <a:extLst>
              <a:ext uri="{FF2B5EF4-FFF2-40B4-BE49-F238E27FC236}">
                <a16:creationId xmlns:a16="http://schemas.microsoft.com/office/drawing/2014/main" id="{2FA39706-078D-440B-8848-FC65BB06F5B2}"/>
              </a:ext>
            </a:extLst>
          </p:cNvPr>
          <p:cNvSpPr>
            <a:spLocks noGrp="1" noChangeArrowheads="1"/>
          </p:cNvSpPr>
          <p:nvPr>
            <p:ph type="subTitle" idx="1"/>
          </p:nvPr>
        </p:nvSpPr>
        <p:spPr>
          <a:xfrm>
            <a:off x="381000" y="3124208"/>
            <a:ext cx="8382000" cy="437043"/>
          </a:xfrm>
        </p:spPr>
        <p:txBody>
          <a:bodyPr>
            <a:spAutoFit/>
          </a:bodyPr>
          <a:lstStyle/>
          <a:p>
            <a:pPr eaLnBrk="1" hangingPunct="1">
              <a:lnSpc>
                <a:spcPct val="80000"/>
              </a:lnSpc>
            </a:pPr>
            <a:r>
              <a:rPr lang="en-US" altLang="en-US" sz="2600" dirty="0">
                <a:solidFill>
                  <a:srgbClr val="FFC000"/>
                </a:solidFill>
                <a:latin typeface="Arial" panose="020B0604020202020204" pitchFamily="34" charset="0"/>
                <a:cs typeface="Arial" panose="020B0604020202020204" pitchFamily="34" charset="0"/>
              </a:rPr>
              <a:t>Ezra, </a:t>
            </a:r>
            <a:r>
              <a:rPr lang="en-US" altLang="en-US" sz="2400" dirty="0">
                <a:solidFill>
                  <a:srgbClr val="FFC000"/>
                </a:solidFill>
                <a:latin typeface="Arial" panose="020B0604020202020204" pitchFamily="34" charset="0"/>
                <a:cs typeface="Arial" panose="020B0604020202020204" pitchFamily="34" charset="0"/>
              </a:rPr>
              <a:t>Nehemiah, </a:t>
            </a:r>
            <a:r>
              <a:rPr lang="en-US" altLang="en-US" sz="2600" dirty="0">
                <a:solidFill>
                  <a:srgbClr val="FFC000"/>
                </a:solidFill>
                <a:latin typeface="Arial" panose="020B0604020202020204" pitchFamily="34" charset="0"/>
                <a:cs typeface="Arial" panose="020B0604020202020204" pitchFamily="34" charset="0"/>
              </a:rPr>
              <a:t>Esther, </a:t>
            </a:r>
            <a:r>
              <a:rPr lang="en-US" altLang="en-US" sz="2800" dirty="0">
                <a:solidFill>
                  <a:srgbClr val="FFC000"/>
                </a:solidFill>
                <a:latin typeface="Arial" panose="020B0604020202020204" pitchFamily="34" charset="0"/>
                <a:cs typeface="Arial" panose="020B0604020202020204" pitchFamily="34" charset="0"/>
              </a:rPr>
              <a:t>Haggai</a:t>
            </a:r>
            <a:r>
              <a:rPr lang="en-US" altLang="en-US" sz="2600" dirty="0">
                <a:solidFill>
                  <a:srgbClr val="FFC000"/>
                </a:solidFill>
                <a:latin typeface="Arial" panose="020B0604020202020204" pitchFamily="34" charset="0"/>
                <a:cs typeface="Arial" panose="020B0604020202020204" pitchFamily="34" charset="0"/>
              </a:rPr>
              <a:t>, </a:t>
            </a:r>
            <a:r>
              <a:rPr lang="en-US" altLang="en-US" sz="2600" b="1" dirty="0">
                <a:solidFill>
                  <a:srgbClr val="FFFF00"/>
                </a:solidFill>
                <a:latin typeface="Arial" panose="020B0604020202020204" pitchFamily="34" charset="0"/>
                <a:cs typeface="Arial" panose="020B0604020202020204" pitchFamily="34" charset="0"/>
              </a:rPr>
              <a:t>Zechariah</a:t>
            </a:r>
            <a:r>
              <a:rPr lang="en-US" altLang="en-US" sz="2600" dirty="0">
                <a:solidFill>
                  <a:srgbClr val="FFC000"/>
                </a:solidFill>
                <a:latin typeface="Arial" panose="020B0604020202020204" pitchFamily="34" charset="0"/>
                <a:cs typeface="Arial" panose="020B0604020202020204" pitchFamily="34" charset="0"/>
              </a:rPr>
              <a:t>, </a:t>
            </a:r>
            <a:r>
              <a:rPr lang="en-US" altLang="en-US" sz="2800" dirty="0">
                <a:solidFill>
                  <a:srgbClr val="FFC000"/>
                </a:solidFill>
                <a:latin typeface="Arial" panose="020B0604020202020204" pitchFamily="34" charset="0"/>
                <a:cs typeface="Arial" panose="020B0604020202020204" pitchFamily="34" charset="0"/>
              </a:rPr>
              <a:t>Malachi</a:t>
            </a:r>
          </a:p>
        </p:txBody>
      </p:sp>
      <p:sp>
        <p:nvSpPr>
          <p:cNvPr id="2" name="Slide Number Placeholder 1">
            <a:extLst>
              <a:ext uri="{FF2B5EF4-FFF2-40B4-BE49-F238E27FC236}">
                <a16:creationId xmlns:a16="http://schemas.microsoft.com/office/drawing/2014/main" id="{D7B19BDC-EAC0-4D43-85ED-219CF03D9089}"/>
              </a:ext>
            </a:extLst>
          </p:cNvPr>
          <p:cNvSpPr>
            <a:spLocks noGrp="1"/>
          </p:cNvSpPr>
          <p:nvPr>
            <p:ph type="sldNum" sz="quarter" idx="12"/>
          </p:nvPr>
        </p:nvSpPr>
        <p:spPr/>
        <p:txBody>
          <a:bodyPr/>
          <a:lstStyle/>
          <a:p>
            <a:fld id="{EC26C06F-222D-41C7-8875-DABDA8360C42}"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249021" y="1295400"/>
            <a:ext cx="8659305" cy="5450723"/>
          </a:xfrm>
        </p:spPr>
        <p:txBody>
          <a:bodyPr wrap="square">
            <a:spAutoFit/>
          </a:bodyPr>
          <a:lstStyle/>
          <a:p>
            <a:pPr marL="0" indent="0">
              <a:buNone/>
            </a:pPr>
            <a:r>
              <a:rPr lang="en-US" sz="3200" i="1" dirty="0">
                <a:solidFill>
                  <a:srgbClr val="FFFF00"/>
                </a:solidFill>
                <a:latin typeface="Arial" panose="020B0604020202020204" pitchFamily="34" charset="0"/>
                <a:cs typeface="Arial" panose="020B0604020202020204" pitchFamily="34" charset="0"/>
              </a:rPr>
              <a:t>“</a:t>
            </a:r>
            <a:r>
              <a:rPr lang="en-US" sz="3200" b="1" i="1" dirty="0">
                <a:solidFill>
                  <a:srgbClr val="FFFF00"/>
                </a:solidFill>
                <a:latin typeface="Arial" panose="020B0604020202020204" pitchFamily="34" charset="0"/>
                <a:cs typeface="Arial" panose="020B0604020202020204" pitchFamily="34" charset="0"/>
              </a:rPr>
              <a:t>In that day</a:t>
            </a:r>
            <a:r>
              <a:rPr lang="en-US" sz="3200" i="1" dirty="0">
                <a:solidFill>
                  <a:srgbClr val="FFFF00"/>
                </a:solidFill>
                <a:latin typeface="Arial" panose="020B0604020202020204" pitchFamily="34" charset="0"/>
                <a:cs typeface="Arial" panose="020B0604020202020204" pitchFamily="34" charset="0"/>
              </a:rPr>
              <a:t>,” </a:t>
            </a:r>
            <a:r>
              <a:rPr lang="en-US" sz="3200" dirty="0">
                <a:solidFill>
                  <a:srgbClr val="FFFF00"/>
                </a:solidFill>
                <a:latin typeface="Arial" panose="020B0604020202020204" pitchFamily="34" charset="0"/>
                <a:cs typeface="Arial" panose="020B0604020202020204" pitchFamily="34" charset="0"/>
              </a:rPr>
              <a:t>– </a:t>
            </a:r>
            <a:r>
              <a:rPr lang="en-US" sz="3200" b="1" dirty="0">
                <a:solidFill>
                  <a:srgbClr val="FFFF00"/>
                </a:solidFill>
                <a:latin typeface="Arial" panose="020B0604020202020204" pitchFamily="34" charset="0"/>
                <a:cs typeface="Arial" panose="020B0604020202020204" pitchFamily="34" charset="0"/>
              </a:rPr>
              <a:t>Jerusalem delivered. 12:1-9</a:t>
            </a:r>
            <a:endParaRPr lang="en-US" sz="3200" dirty="0">
              <a:solidFill>
                <a:srgbClr val="FFFF00"/>
              </a:solidFill>
              <a:latin typeface="Arial" panose="020B0604020202020204" pitchFamily="34" charset="0"/>
              <a:cs typeface="Arial" panose="020B0604020202020204" pitchFamily="34" charset="0"/>
            </a:endParaRPr>
          </a:p>
          <a:p>
            <a:r>
              <a:rPr lang="en-US" sz="3000" dirty="0">
                <a:solidFill>
                  <a:schemeClr val="tx1"/>
                </a:solidFill>
                <a:latin typeface="Arial" panose="020B0604020202020204" pitchFamily="34" charset="0"/>
                <a:cs typeface="Arial" panose="020B0604020202020204" pitchFamily="34" charset="0"/>
              </a:rPr>
              <a:t>Christ serves as King and Priest.</a:t>
            </a:r>
          </a:p>
          <a:p>
            <a:r>
              <a:rPr lang="en-US" sz="3000" dirty="0">
                <a:solidFill>
                  <a:schemeClr val="tx1"/>
                </a:solidFill>
                <a:latin typeface="Arial" panose="020B0604020202020204" pitchFamily="34" charset="0"/>
                <a:cs typeface="Arial" panose="020B0604020202020204" pitchFamily="34" charset="0"/>
              </a:rPr>
              <a:t>People become children of God under a New Covenant. Hebrews 8:6-13</a:t>
            </a:r>
          </a:p>
          <a:p>
            <a:r>
              <a:rPr lang="en-US" sz="3000" dirty="0">
                <a:solidFill>
                  <a:schemeClr val="tx1"/>
                </a:solidFill>
                <a:latin typeface="Arial" panose="020B0604020202020204" pitchFamily="34" charset="0"/>
                <a:cs typeface="Arial" panose="020B0604020202020204" pitchFamily="34" charset="0"/>
              </a:rPr>
              <a:t>Jerusalem stands for the spiritual city composed of the saved. Hebrews 12:22-23; Galatians 4:26</a:t>
            </a:r>
          </a:p>
          <a:p>
            <a:pPr lvl="1"/>
            <a:r>
              <a:rPr lang="en-US" sz="2800" dirty="0">
                <a:solidFill>
                  <a:schemeClr val="tx1"/>
                </a:solidFill>
                <a:latin typeface="Arial" panose="020B0604020202020204" pitchFamily="34" charset="0"/>
                <a:cs typeface="Arial" panose="020B0604020202020204" pitchFamily="34" charset="0"/>
              </a:rPr>
              <a:t>Attacks against Jerusalem (the Lord’s church) will not destroy it. Zechariah 14:1-4; 5-9;</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cf. Hebrews 12:28; cf. Revelation 17:14</a:t>
            </a:r>
          </a:p>
          <a:p>
            <a:pPr lvl="1"/>
            <a:r>
              <a:rPr lang="en-US" sz="2800" dirty="0">
                <a:solidFill>
                  <a:schemeClr val="tx1"/>
                </a:solidFill>
                <a:latin typeface="Arial" panose="020B0604020202020204" pitchFamily="34" charset="0"/>
                <a:cs typeface="Arial" panose="020B0604020202020204" pitchFamily="34" charset="0"/>
              </a:rPr>
              <a:t>The Lord is her defender.</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88B1835B-88B0-40AD-9AFD-170CD8CBC8D6}"/>
              </a:ext>
            </a:extLst>
          </p:cNvPr>
          <p:cNvSpPr>
            <a:spLocks noGrp="1"/>
          </p:cNvSpPr>
          <p:nvPr>
            <p:ph type="sldNum" sz="quarter" idx="12"/>
          </p:nvPr>
        </p:nvSpPr>
        <p:spPr/>
        <p:txBody>
          <a:bodyPr/>
          <a:lstStyle/>
          <a:p>
            <a:fld id="{EC26C06F-222D-41C7-8875-DABDA8360C42}" type="slidenum">
              <a:rPr lang="en-US" smtClean="0"/>
              <a:t>10</a:t>
            </a:fld>
            <a:endParaRPr lang="en-US"/>
          </a:p>
        </p:txBody>
      </p:sp>
      <p:sp>
        <p:nvSpPr>
          <p:cNvPr id="8" name="Rectangle 2">
            <a:extLst>
              <a:ext uri="{FF2B5EF4-FFF2-40B4-BE49-F238E27FC236}">
                <a16:creationId xmlns:a16="http://schemas.microsoft.com/office/drawing/2014/main" id="{ACABD6E0-9A65-4660-8F7E-36EDF80265CD}"/>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5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75414" y="1417951"/>
            <a:ext cx="8973336" cy="4893647"/>
          </a:xfrm>
        </p:spPr>
        <p:txBody>
          <a:bodyPr wrap="square">
            <a:spAutoFit/>
          </a:bodyPr>
          <a:lstStyle/>
          <a:p>
            <a:pPr marL="0" indent="0">
              <a:spcBef>
                <a:spcPts val="0"/>
              </a:spcBef>
              <a:spcAft>
                <a:spcPts val="0"/>
              </a:spcAft>
              <a:buNone/>
            </a:pPr>
            <a:r>
              <a:rPr lang="en-US" sz="3200" i="1" dirty="0">
                <a:solidFill>
                  <a:srgbClr val="FFFF00"/>
                </a:solidFill>
                <a:latin typeface="Arial" panose="020B0604020202020204" pitchFamily="34" charset="0"/>
                <a:cs typeface="Arial" panose="020B0604020202020204" pitchFamily="34" charset="0"/>
              </a:rPr>
              <a:t>“</a:t>
            </a:r>
            <a:r>
              <a:rPr lang="en-US" sz="3200" b="1" i="1" dirty="0">
                <a:solidFill>
                  <a:srgbClr val="FFFF00"/>
                </a:solidFill>
                <a:latin typeface="Arial" panose="020B0604020202020204" pitchFamily="34" charset="0"/>
                <a:cs typeface="Arial" panose="020B0604020202020204" pitchFamily="34" charset="0"/>
              </a:rPr>
              <a:t>In that day</a:t>
            </a:r>
            <a:r>
              <a:rPr lang="en-US" sz="3200" i="1" dirty="0">
                <a:solidFill>
                  <a:srgbClr val="FFFF00"/>
                </a:solidFill>
                <a:latin typeface="Arial" panose="020B0604020202020204" pitchFamily="34" charset="0"/>
                <a:cs typeface="Arial" panose="020B0604020202020204" pitchFamily="34" charset="0"/>
              </a:rPr>
              <a:t>” </a:t>
            </a:r>
            <a:r>
              <a:rPr lang="en-US" sz="3200" dirty="0">
                <a:solidFill>
                  <a:srgbClr val="FFFF00"/>
                </a:solidFill>
                <a:latin typeface="Arial" panose="020B0604020202020204" pitchFamily="34" charset="0"/>
                <a:cs typeface="Arial" panose="020B0604020202020204" pitchFamily="34" charset="0"/>
              </a:rPr>
              <a:t>– </a:t>
            </a:r>
            <a:r>
              <a:rPr lang="en-US" sz="3200" b="1" dirty="0">
                <a:solidFill>
                  <a:srgbClr val="FFFF00"/>
                </a:solidFill>
                <a:latin typeface="Arial" panose="020B0604020202020204" pitchFamily="34" charset="0"/>
                <a:cs typeface="Arial" panose="020B0604020202020204" pitchFamily="34" charset="0"/>
              </a:rPr>
              <a:t>The Spirit of Grace And A Fountain For Salvation Will Be Available. 12:10-13:6</a:t>
            </a:r>
            <a:endParaRPr lang="en-US" sz="3200" dirty="0">
              <a:solidFill>
                <a:schemeClr val="tx1"/>
              </a:solidFill>
              <a:latin typeface="Arial" panose="020B0604020202020204" pitchFamily="34" charset="0"/>
              <a:cs typeface="Arial" panose="020B0604020202020204" pitchFamily="34" charset="0"/>
            </a:endParaRPr>
          </a:p>
          <a:p>
            <a:pPr>
              <a:spcBef>
                <a:spcPts val="0"/>
              </a:spcBef>
              <a:spcAft>
                <a:spcPts val="0"/>
              </a:spcAft>
            </a:pPr>
            <a:r>
              <a:rPr lang="en-US" sz="2400" b="1" dirty="0">
                <a:solidFill>
                  <a:schemeClr val="tx1"/>
                </a:solidFill>
                <a:latin typeface="Arial" panose="020B0604020202020204" pitchFamily="34" charset="0"/>
                <a:cs typeface="Arial" panose="020B0604020202020204" pitchFamily="34" charset="0"/>
              </a:rPr>
              <a:t>12:1-14 –</a:t>
            </a:r>
            <a:r>
              <a:rPr lang="en-US" sz="2400" dirty="0">
                <a:solidFill>
                  <a:schemeClr val="tx1"/>
                </a:solidFill>
                <a:latin typeface="Arial" panose="020B0604020202020204" pitchFamily="34" charset="0"/>
                <a:cs typeface="Arial" panose="020B0604020202020204" pitchFamily="34" charset="0"/>
              </a:rPr>
              <a:t> Must seek His grace. Romans 2:4. Forgiveness offered only through Him. Romans 3:23-26; 1 John 1:7</a:t>
            </a:r>
          </a:p>
          <a:p>
            <a:pPr lvl="1">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Those who pierced him will mourn over their sin.</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cf. Isaiah 53:3-6</a:t>
            </a:r>
          </a:p>
          <a:p>
            <a:pPr lvl="1">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Specifically quoted in John 19:37</a:t>
            </a:r>
          </a:p>
          <a:p>
            <a:pPr>
              <a:spcBef>
                <a:spcPts val="0"/>
              </a:spcBef>
              <a:spcAft>
                <a:spcPts val="0"/>
              </a:spcAft>
            </a:pPr>
            <a:r>
              <a:rPr lang="en-US" sz="2400" b="1" dirty="0">
                <a:solidFill>
                  <a:schemeClr val="tx1"/>
                </a:solidFill>
                <a:latin typeface="Arial" panose="020B0604020202020204" pitchFamily="34" charset="0"/>
                <a:cs typeface="Arial" panose="020B0604020202020204" pitchFamily="34" charset="0"/>
              </a:rPr>
              <a:t>13:1-9 –</a:t>
            </a:r>
            <a:r>
              <a:rPr lang="en-US" sz="2400" dirty="0">
                <a:solidFill>
                  <a:schemeClr val="tx1"/>
                </a:solidFill>
                <a:latin typeface="Arial" panose="020B0604020202020204" pitchFamily="34" charset="0"/>
                <a:cs typeface="Arial" panose="020B0604020202020204" pitchFamily="34" charset="0"/>
              </a:rPr>
              <a:t> If </a:t>
            </a:r>
            <a:r>
              <a:rPr lang="en-US" sz="2400" i="1" dirty="0">
                <a:solidFill>
                  <a:schemeClr val="tx1"/>
                </a:solidFill>
                <a:latin typeface="Arial" panose="020B0604020202020204" pitchFamily="34" charset="0"/>
                <a:cs typeface="Arial" panose="020B0604020202020204" pitchFamily="34" charset="0"/>
              </a:rPr>
              <a:t>“in that day” </a:t>
            </a:r>
            <a:r>
              <a:rPr lang="en-US" sz="2400" dirty="0">
                <a:solidFill>
                  <a:schemeClr val="tx1"/>
                </a:solidFill>
                <a:latin typeface="Arial" panose="020B0604020202020204" pitchFamily="34" charset="0"/>
                <a:cs typeface="Arial" panose="020B0604020202020204" pitchFamily="34" charset="0"/>
              </a:rPr>
              <a:t>is referring to the piercing of the figure of 12:10 and the subsequent mourning over his death, then this prophecy must have reference to a future “day” where the Lord will remove the guilt of the land.</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B8DA68CE-55A1-4123-96D0-D1A3D0E09EF5}"/>
              </a:ext>
            </a:extLst>
          </p:cNvPr>
          <p:cNvSpPr>
            <a:spLocks noGrp="1"/>
          </p:cNvSpPr>
          <p:nvPr>
            <p:ph type="sldNum" sz="quarter" idx="12"/>
          </p:nvPr>
        </p:nvSpPr>
        <p:spPr/>
        <p:txBody>
          <a:bodyPr/>
          <a:lstStyle/>
          <a:p>
            <a:fld id="{EC26C06F-222D-41C7-8875-DABDA8360C42}" type="slidenum">
              <a:rPr lang="en-US" smtClean="0"/>
              <a:t>11</a:t>
            </a:fld>
            <a:endParaRPr lang="en-US"/>
          </a:p>
        </p:txBody>
      </p:sp>
      <p:sp>
        <p:nvSpPr>
          <p:cNvPr id="8" name="Rectangle 2">
            <a:extLst>
              <a:ext uri="{FF2B5EF4-FFF2-40B4-BE49-F238E27FC236}">
                <a16:creationId xmlns:a16="http://schemas.microsoft.com/office/drawing/2014/main" id="{C3329ECC-54FC-472D-B910-8854A4CFEA0F}"/>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72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75414" y="1342534"/>
            <a:ext cx="9002598" cy="5355312"/>
          </a:xfrm>
        </p:spPr>
        <p:txBody>
          <a:bodyPr wrap="square">
            <a:spAutoFit/>
          </a:bodyPr>
          <a:lstStyle/>
          <a:p>
            <a:pPr marL="0" indent="0">
              <a:spcBef>
                <a:spcPts val="0"/>
              </a:spcBef>
              <a:spcAft>
                <a:spcPts val="0"/>
              </a:spcAft>
              <a:buNone/>
            </a:pPr>
            <a:r>
              <a:rPr lang="en-US" sz="2800" i="1" dirty="0">
                <a:solidFill>
                  <a:srgbClr val="FFFF00"/>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In that day</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The Spirit of Grace And A Fountain For Salvation Will Be Available. 12:10-13:6</a:t>
            </a:r>
            <a:endParaRPr lang="en-US" sz="2800" dirty="0">
              <a:solidFill>
                <a:schemeClr val="tx1"/>
              </a:solidFill>
              <a:latin typeface="Arial" panose="020B0604020202020204" pitchFamily="34" charset="0"/>
              <a:cs typeface="Arial" panose="020B0604020202020204" pitchFamily="34" charset="0"/>
            </a:endParaRPr>
          </a:p>
          <a:p>
            <a:pPr>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In the time of the Messiah (Christ) the gospel preached in the first century concluded with an exhortation to </a:t>
            </a:r>
            <a:r>
              <a:rPr lang="en-US" sz="2200" i="1" dirty="0">
                <a:solidFill>
                  <a:schemeClr val="tx1"/>
                </a:solidFill>
                <a:latin typeface="Arial" panose="020B0604020202020204" pitchFamily="34" charset="0"/>
                <a:cs typeface="Arial" panose="020B0604020202020204" pitchFamily="34" charset="0"/>
              </a:rPr>
              <a:t>“repent and be baptized.”</a:t>
            </a:r>
            <a:br>
              <a:rPr lang="en-US" sz="2200" i="1"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Acts 2:38; 22:16</a:t>
            </a:r>
          </a:p>
          <a:p>
            <a:pPr lvl="1">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Promise extended to the Jew and to the Gentile. Acts 2:39</a:t>
            </a:r>
          </a:p>
          <a:p>
            <a:pPr lvl="1">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It is to this grand act of submission to Jesus’ Lordship Paul refers to when he speaks of the </a:t>
            </a:r>
            <a:r>
              <a:rPr lang="en-US" sz="2200" i="1" dirty="0">
                <a:solidFill>
                  <a:schemeClr val="tx1"/>
                </a:solidFill>
                <a:latin typeface="Arial" panose="020B0604020202020204" pitchFamily="34" charset="0"/>
                <a:cs typeface="Arial" panose="020B0604020202020204" pitchFamily="34" charset="0"/>
              </a:rPr>
              <a:t>“washing of regeneration.”</a:t>
            </a:r>
            <a:r>
              <a:rPr lang="en-US" sz="2200" dirty="0">
                <a:solidFill>
                  <a:schemeClr val="tx1"/>
                </a:solidFill>
                <a:latin typeface="Arial" panose="020B0604020202020204" pitchFamily="34" charset="0"/>
                <a:cs typeface="Arial" panose="020B0604020202020204" pitchFamily="34" charset="0"/>
              </a:rPr>
              <a:t> Titus 3:5</a:t>
            </a:r>
          </a:p>
          <a:p>
            <a:pPr lvl="1">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As the sinner is baptized into the death of Christ (Romans 6:3), the blood of Jesus is sprinkled upon him (1 Peter 1:2); that blood continues to cleanse the believer who confesses his sins to the Lord (1 John 1:7-9).</a:t>
            </a:r>
          </a:p>
          <a:p>
            <a:pPr>
              <a:spcBef>
                <a:spcPts val="0"/>
              </a:spcBef>
              <a:spcAft>
                <a:spcPts val="0"/>
              </a:spcAft>
            </a:pPr>
            <a:r>
              <a:rPr lang="en-US" sz="2200" dirty="0">
                <a:solidFill>
                  <a:schemeClr val="tx1"/>
                </a:solidFill>
                <a:latin typeface="Arial" panose="020B0604020202020204" pitchFamily="34" charset="0"/>
                <a:cs typeface="Arial" panose="020B0604020202020204" pitchFamily="34" charset="0"/>
              </a:rPr>
              <a:t>Zechariah’s prophecy, therefore, is alluding to the gospel plan of salvation: faith (looking unto the one pierced), repentance (mourning over sin), and baptism (the fountain of cleansing).</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2F25BFD8-1522-44BC-9FFB-98E1D65692E6}"/>
              </a:ext>
            </a:extLst>
          </p:cNvPr>
          <p:cNvSpPr>
            <a:spLocks noGrp="1"/>
          </p:cNvSpPr>
          <p:nvPr>
            <p:ph type="sldNum" sz="quarter" idx="12"/>
          </p:nvPr>
        </p:nvSpPr>
        <p:spPr/>
        <p:txBody>
          <a:bodyPr/>
          <a:lstStyle/>
          <a:p>
            <a:fld id="{EC26C06F-222D-41C7-8875-DABDA8360C42}" type="slidenum">
              <a:rPr lang="en-US" smtClean="0"/>
              <a:t>12</a:t>
            </a:fld>
            <a:endParaRPr lang="en-US"/>
          </a:p>
        </p:txBody>
      </p:sp>
      <p:sp>
        <p:nvSpPr>
          <p:cNvPr id="8" name="Rectangle 2">
            <a:extLst>
              <a:ext uri="{FF2B5EF4-FFF2-40B4-BE49-F238E27FC236}">
                <a16:creationId xmlns:a16="http://schemas.microsoft.com/office/drawing/2014/main" id="{17D6C987-57F6-4891-ACE0-7C65EFD6070F}"/>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30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180975" y="1295399"/>
            <a:ext cx="8734425" cy="3773341"/>
          </a:xfrm>
        </p:spPr>
        <p:txBody>
          <a:bodyPr>
            <a:spAutoFit/>
          </a:bodyPr>
          <a:lstStyle/>
          <a:p>
            <a:pPr marL="0" indent="0">
              <a:buNone/>
            </a:pPr>
            <a:r>
              <a:rPr lang="en-US" sz="2600" i="1" dirty="0">
                <a:solidFill>
                  <a:srgbClr val="FFFF00"/>
                </a:solidFill>
                <a:latin typeface="Arial" panose="020B0604020202020204" pitchFamily="34" charset="0"/>
                <a:cs typeface="Arial" panose="020B0604020202020204" pitchFamily="34" charset="0"/>
              </a:rPr>
              <a:t>“</a:t>
            </a:r>
            <a:r>
              <a:rPr lang="en-US" sz="2600" b="1" i="1" dirty="0">
                <a:solidFill>
                  <a:srgbClr val="FFFF00"/>
                </a:solidFill>
                <a:latin typeface="Arial" panose="020B0604020202020204" pitchFamily="34" charset="0"/>
                <a:cs typeface="Arial" panose="020B0604020202020204" pitchFamily="34" charset="0"/>
              </a:rPr>
              <a:t>In that day</a:t>
            </a:r>
            <a:r>
              <a:rPr lang="en-US" sz="2600" i="1" dirty="0">
                <a:solidFill>
                  <a:srgbClr val="FFFF00"/>
                </a:solidFill>
                <a:latin typeface="Arial" panose="020B0604020202020204" pitchFamily="34" charset="0"/>
                <a:cs typeface="Arial" panose="020B0604020202020204" pitchFamily="34" charset="0"/>
              </a:rPr>
              <a:t>” </a:t>
            </a:r>
            <a:r>
              <a:rPr lang="en-US" sz="2600" dirty="0">
                <a:solidFill>
                  <a:srgbClr val="FFFF00"/>
                </a:solidFill>
                <a:latin typeface="Arial" panose="020B0604020202020204" pitchFamily="34" charset="0"/>
                <a:cs typeface="Arial" panose="020B0604020202020204" pitchFamily="34" charset="0"/>
              </a:rPr>
              <a:t>– </a:t>
            </a:r>
            <a:r>
              <a:rPr lang="en-US" sz="2600" b="1" dirty="0">
                <a:solidFill>
                  <a:srgbClr val="FFFF00"/>
                </a:solidFill>
                <a:latin typeface="Arial" panose="020B0604020202020204" pitchFamily="34" charset="0"/>
                <a:cs typeface="Arial" panose="020B0604020202020204" pitchFamily="34" charset="0"/>
              </a:rPr>
              <a:t>Names Of Idols Will Be Cut Off,</a:t>
            </a:r>
            <a:r>
              <a:rPr lang="en-US" sz="2600" dirty="0">
                <a:solidFill>
                  <a:srgbClr val="FFFF00"/>
                </a:solidFill>
                <a:latin typeface="Arial" panose="020B0604020202020204" pitchFamily="34" charset="0"/>
                <a:cs typeface="Arial" panose="020B0604020202020204" pitchFamily="34" charset="0"/>
              </a:rPr>
              <a:t> </a:t>
            </a:r>
            <a:r>
              <a:rPr lang="en-US" sz="2600" b="1" dirty="0">
                <a:solidFill>
                  <a:srgbClr val="FFFF00"/>
                </a:solidFill>
                <a:latin typeface="Arial" panose="020B0604020202020204" pitchFamily="34" charset="0"/>
                <a:cs typeface="Arial" panose="020B0604020202020204" pitchFamily="34" charset="0"/>
              </a:rPr>
              <a:t>Prophets And The Unclean Spirits Will Pass </a:t>
            </a:r>
            <a:r>
              <a:rPr lang="en-US" sz="2600" b="1" u="sng" dirty="0">
                <a:solidFill>
                  <a:srgbClr val="FFFF00"/>
                </a:solidFill>
                <a:latin typeface="Arial" panose="020B0604020202020204" pitchFamily="34" charset="0"/>
                <a:cs typeface="Arial" panose="020B0604020202020204" pitchFamily="34" charset="0"/>
              </a:rPr>
              <a:t>Out Of The Land</a:t>
            </a:r>
            <a:r>
              <a:rPr lang="en-US" sz="2600" dirty="0">
                <a:solidFill>
                  <a:srgbClr val="FFFF00"/>
                </a:solidFill>
                <a:latin typeface="Arial" panose="020B0604020202020204" pitchFamily="34" charset="0"/>
                <a:cs typeface="Arial" panose="020B0604020202020204" pitchFamily="34" charset="0"/>
              </a:rPr>
              <a:t>. </a:t>
            </a:r>
            <a:r>
              <a:rPr lang="en-US" sz="2600" b="1" dirty="0">
                <a:solidFill>
                  <a:srgbClr val="FFFF00"/>
                </a:solidFill>
                <a:latin typeface="Arial" panose="020B0604020202020204" pitchFamily="34" charset="0"/>
                <a:cs typeface="Arial" panose="020B0604020202020204" pitchFamily="34" charset="0"/>
              </a:rPr>
              <a:t>13:1-9</a:t>
            </a:r>
            <a:endParaRPr lang="en-US" sz="2600" dirty="0">
              <a:solidFill>
                <a:srgbClr val="FFFF00"/>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The Lord’s Church will bow only to its head. Ephesians 1:22-23</a:t>
            </a:r>
          </a:p>
          <a:p>
            <a:r>
              <a:rPr lang="en-US" sz="2800" dirty="0">
                <a:solidFill>
                  <a:schemeClr val="tx1"/>
                </a:solidFill>
                <a:latin typeface="Arial" panose="020B0604020202020204" pitchFamily="34" charset="0"/>
                <a:cs typeface="Arial" panose="020B0604020202020204" pitchFamily="34" charset="0"/>
              </a:rPr>
              <a:t>From this point forward to the end of verse 6, false prophets are under consideration. (The phraseology here is drawn from Deuteronomy 13:6-10; 18:20.)</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C8AFEFEB-3A8A-4E52-A012-824BA16B04D4}"/>
              </a:ext>
            </a:extLst>
          </p:cNvPr>
          <p:cNvSpPr>
            <a:spLocks noGrp="1"/>
          </p:cNvSpPr>
          <p:nvPr>
            <p:ph type="sldNum" sz="quarter" idx="12"/>
          </p:nvPr>
        </p:nvSpPr>
        <p:spPr/>
        <p:txBody>
          <a:bodyPr/>
          <a:lstStyle/>
          <a:p>
            <a:fld id="{EC26C06F-222D-41C7-8875-DABDA8360C42}" type="slidenum">
              <a:rPr lang="en-US" smtClean="0"/>
              <a:t>13</a:t>
            </a:fld>
            <a:endParaRPr lang="en-US"/>
          </a:p>
        </p:txBody>
      </p:sp>
      <p:sp>
        <p:nvSpPr>
          <p:cNvPr id="8" name="Rectangle 2">
            <a:extLst>
              <a:ext uri="{FF2B5EF4-FFF2-40B4-BE49-F238E27FC236}">
                <a16:creationId xmlns:a16="http://schemas.microsoft.com/office/drawing/2014/main" id="{64CFC117-7773-46FE-A38E-9D3D5C2B6D69}"/>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48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75415" y="1163421"/>
            <a:ext cx="9002598" cy="5663089"/>
          </a:xfrm>
        </p:spPr>
        <p:txBody>
          <a:bodyPr wrap="square">
            <a:spAutoFit/>
          </a:bodyPr>
          <a:lstStyle/>
          <a:p>
            <a:pPr>
              <a:spcBef>
                <a:spcPts val="0"/>
              </a:spcBef>
              <a:spcAft>
                <a:spcPts val="0"/>
              </a:spcAft>
            </a:pPr>
            <a:r>
              <a:rPr lang="en-US" sz="2600" dirty="0">
                <a:solidFill>
                  <a:schemeClr val="tx1"/>
                </a:solidFill>
                <a:latin typeface="Arial" panose="020B0604020202020204" pitchFamily="34" charset="0"/>
                <a:cs typeface="Arial" panose="020B0604020202020204" pitchFamily="34" charset="0"/>
              </a:rPr>
              <a:t>Concerning False Prophets:</a:t>
            </a:r>
          </a:p>
          <a:p>
            <a:pPr lvl="1">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No latter day revelations. cf. Galatians 1:6-8</a:t>
            </a:r>
          </a:p>
          <a:p>
            <a:pPr lvl="1">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cf. garments worn by Elijah and John the Baptist</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(1 Kings 19:13, 19; 2 Kings 1:8; Matthew 3:1).</a:t>
            </a:r>
          </a:p>
          <a:p>
            <a:pPr lvl="1">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As wolves in sheep’s clothing, the false prophets had represented themselves as true messengers of God. They will not hesitate to cover up their evil activity by resorting to lying.</a:t>
            </a:r>
          </a:p>
          <a:p>
            <a:pPr>
              <a:spcBef>
                <a:spcPts val="0"/>
              </a:spcBef>
              <a:spcAft>
                <a:spcPts val="0"/>
              </a:spcAft>
            </a:pPr>
            <a:r>
              <a:rPr lang="en-US" sz="2800" dirty="0">
                <a:solidFill>
                  <a:schemeClr val="tx1"/>
                </a:solidFill>
                <a:latin typeface="Arial" panose="020B0604020202020204" pitchFamily="34" charset="0"/>
                <a:cs typeface="Arial" panose="020B0604020202020204" pitchFamily="34" charset="0"/>
              </a:rPr>
              <a:t>However, these false prophets will fear (be ashamed) to make known their false revelations and will not be able to deceive the people. cf. Jeremiah 23;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Matthew 7:15-16, </a:t>
            </a:r>
            <a:r>
              <a:rPr lang="en-US" sz="2800" i="1" dirty="0">
                <a:solidFill>
                  <a:schemeClr val="tx1"/>
                </a:solidFill>
                <a:latin typeface="Arial" panose="020B0604020202020204" pitchFamily="34" charset="0"/>
                <a:cs typeface="Arial" panose="020B0604020202020204" pitchFamily="34" charset="0"/>
              </a:rPr>
              <a:t>“Beware of false prophets, who come to you in sheep’s clothing, but inwardly are ravening wolves.</a:t>
            </a:r>
            <a:r>
              <a:rPr lang="en-US" sz="1400" b="1" i="1" dirty="0">
                <a:solidFill>
                  <a:schemeClr val="tx1"/>
                </a:solidFill>
                <a:latin typeface="Arial" panose="020B0604020202020204" pitchFamily="34" charset="0"/>
                <a:cs typeface="Arial" panose="020B0604020202020204" pitchFamily="34" charset="0"/>
              </a:rPr>
              <a:t> </a:t>
            </a:r>
            <a:r>
              <a:rPr lang="en-US" sz="2800" i="1" u="sng" dirty="0">
                <a:solidFill>
                  <a:schemeClr val="tx1"/>
                </a:solidFill>
                <a:latin typeface="Arial" panose="020B0604020202020204" pitchFamily="34" charset="0"/>
                <a:cs typeface="Arial" panose="020B0604020202020204" pitchFamily="34" charset="0"/>
              </a:rPr>
              <a:t>By their fruits ye shall know them.</a:t>
            </a:r>
            <a:r>
              <a:rPr lang="en-US" sz="2800" i="1" dirty="0">
                <a:solidFill>
                  <a:schemeClr val="tx1"/>
                </a:solidFill>
                <a:latin typeface="Arial" panose="020B0604020202020204" pitchFamily="34" charset="0"/>
                <a:cs typeface="Arial" panose="020B0604020202020204" pitchFamily="34" charset="0"/>
              </a:rPr>
              <a:t>”</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C8AFEFEB-3A8A-4E52-A012-824BA16B04D4}"/>
              </a:ext>
            </a:extLst>
          </p:cNvPr>
          <p:cNvSpPr>
            <a:spLocks noGrp="1"/>
          </p:cNvSpPr>
          <p:nvPr>
            <p:ph type="sldNum" sz="quarter" idx="12"/>
          </p:nvPr>
        </p:nvSpPr>
        <p:spPr/>
        <p:txBody>
          <a:bodyPr/>
          <a:lstStyle/>
          <a:p>
            <a:fld id="{EC26C06F-222D-41C7-8875-DABDA8360C42}" type="slidenum">
              <a:rPr lang="en-US" smtClean="0"/>
              <a:t>14</a:t>
            </a:fld>
            <a:endParaRPr lang="en-US"/>
          </a:p>
        </p:txBody>
      </p:sp>
      <p:sp>
        <p:nvSpPr>
          <p:cNvPr id="8" name="Rectangle 2">
            <a:extLst>
              <a:ext uri="{FF2B5EF4-FFF2-40B4-BE49-F238E27FC236}">
                <a16:creationId xmlns:a16="http://schemas.microsoft.com/office/drawing/2014/main" id="{8C6A1A83-9A91-4761-8B37-80D289F5EC5E}"/>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18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458200" cy="5053691"/>
          </a:xfrm>
        </p:spPr>
        <p:txBody>
          <a:bodyPr>
            <a:spAutoFit/>
          </a:bodyPr>
          <a:lstStyle/>
          <a:p>
            <a:pPr marL="0" indent="0">
              <a:buNone/>
            </a:pPr>
            <a:r>
              <a:rPr lang="en-US" sz="2800" i="1" dirty="0">
                <a:solidFill>
                  <a:srgbClr val="FFFF00"/>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In that day</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Names Of Idols Will Be Cut Off,</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Prophets And The Unclean Spirits Will Pass </a:t>
            </a:r>
            <a:r>
              <a:rPr lang="en-US" sz="2800" b="1" u="sng" dirty="0">
                <a:solidFill>
                  <a:srgbClr val="FFFF00"/>
                </a:solidFill>
                <a:latin typeface="Arial" panose="020B0604020202020204" pitchFamily="34" charset="0"/>
                <a:cs typeface="Arial" panose="020B0604020202020204" pitchFamily="34" charset="0"/>
              </a:rPr>
              <a:t>Out Of The Land</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13:1-9</a:t>
            </a:r>
          </a:p>
          <a:p>
            <a:r>
              <a:rPr lang="en-US" sz="2800" dirty="0">
                <a:solidFill>
                  <a:schemeClr val="tx1"/>
                </a:solidFill>
                <a:latin typeface="Arial" panose="020B0604020202020204" pitchFamily="34" charset="0"/>
                <a:cs typeface="Arial" panose="020B0604020202020204" pitchFamily="34" charset="0"/>
              </a:rPr>
              <a:t>People of God will say,</a:t>
            </a:r>
            <a:r>
              <a:rPr lang="en-US" sz="2800" i="1" dirty="0">
                <a:solidFill>
                  <a:schemeClr val="tx1"/>
                </a:solidFill>
                <a:latin typeface="Arial" panose="020B0604020202020204" pitchFamily="34" charset="0"/>
                <a:cs typeface="Arial" panose="020B0604020202020204" pitchFamily="34" charset="0"/>
              </a:rPr>
              <a:t> “Jehovah is my God.”</a:t>
            </a:r>
            <a:r>
              <a:rPr lang="en-US" sz="2800" dirty="0">
                <a:solidFill>
                  <a:schemeClr val="tx1"/>
                </a:solidFill>
                <a:latin typeface="Arial" panose="020B0604020202020204" pitchFamily="34" charset="0"/>
                <a:cs typeface="Arial" panose="020B0604020202020204" pitchFamily="34" charset="0"/>
              </a:rPr>
              <a:t> (13:9; cf. Romans 9:25-26; 1 Peter 2:9-10).</a:t>
            </a:r>
          </a:p>
          <a:p>
            <a:pPr marL="36900" indent="0">
              <a:buNone/>
            </a:pPr>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Note: 13:2 – Demon possession does not occur today.</a:t>
            </a:r>
          </a:p>
          <a:p>
            <a:r>
              <a:rPr lang="en-US" sz="2800" dirty="0">
                <a:solidFill>
                  <a:schemeClr val="tx1"/>
                </a:solidFill>
                <a:latin typeface="Arial" panose="020B0604020202020204" pitchFamily="34" charset="0"/>
                <a:cs typeface="Arial" panose="020B0604020202020204" pitchFamily="34" charset="0"/>
              </a:rPr>
              <a:t>When the age of the gifts of the Holy Spirit ceased (1 Corinthians 13), all these things ceased.</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0ECB7898-FA44-4639-B0D4-6F9FFB8FEFB9}"/>
              </a:ext>
            </a:extLst>
          </p:cNvPr>
          <p:cNvSpPr>
            <a:spLocks noGrp="1"/>
          </p:cNvSpPr>
          <p:nvPr>
            <p:ph type="sldNum" sz="quarter" idx="12"/>
          </p:nvPr>
        </p:nvSpPr>
        <p:spPr/>
        <p:txBody>
          <a:bodyPr/>
          <a:lstStyle/>
          <a:p>
            <a:fld id="{EC26C06F-222D-41C7-8875-DABDA8360C42}" type="slidenum">
              <a:rPr lang="en-US" smtClean="0"/>
              <a:t>15</a:t>
            </a:fld>
            <a:endParaRPr lang="en-US"/>
          </a:p>
        </p:txBody>
      </p:sp>
      <p:sp>
        <p:nvSpPr>
          <p:cNvPr id="8" name="Rectangle 2">
            <a:extLst>
              <a:ext uri="{FF2B5EF4-FFF2-40B4-BE49-F238E27FC236}">
                <a16:creationId xmlns:a16="http://schemas.microsoft.com/office/drawing/2014/main" id="{2F3198E3-2DED-4F71-B513-13CBF1987D28}"/>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9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11087" y="1295400"/>
            <a:ext cx="8555610" cy="5321457"/>
          </a:xfrm>
        </p:spPr>
        <p:txBody>
          <a:bodyPr wrap="square">
            <a:spAutoFit/>
          </a:bodyPr>
          <a:lstStyle/>
          <a:p>
            <a:pPr marL="0" indent="0">
              <a:buNone/>
            </a:pPr>
            <a:r>
              <a:rPr lang="en-US" sz="2800" i="1" dirty="0">
                <a:solidFill>
                  <a:srgbClr val="FFFF00"/>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In That Day</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The People of God Will Be Refined and Purified By Persecution. 13:7-14:21</a:t>
            </a:r>
            <a:endParaRPr lang="en-US" sz="2800" dirty="0">
              <a:solidFill>
                <a:srgbClr val="FFFF00"/>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Some dogmatically insist that these verses are about the Millennial Kingdom being established.</a:t>
            </a:r>
          </a:p>
          <a:p>
            <a:r>
              <a:rPr lang="en-US" sz="2800" dirty="0">
                <a:solidFill>
                  <a:schemeClr val="tx1"/>
                </a:solidFill>
                <a:latin typeface="Arial" panose="020B0604020202020204" pitchFamily="34" charset="0"/>
                <a:cs typeface="Arial" panose="020B0604020202020204" pitchFamily="34" charset="0"/>
              </a:rPr>
              <a:t>The Bible teaches that Christ is reigning now in His kingdom (church) and that He will deliver His kingdom back to the Father on his second return. cf. 1 Corinthians 15:24-30 and Colossians 1:13-14; Hebrews 12:28; Revelation 1:9.</a:t>
            </a:r>
          </a:p>
          <a:p>
            <a:r>
              <a:rPr lang="en-US" sz="2800" dirty="0">
                <a:solidFill>
                  <a:schemeClr val="tx1"/>
                </a:solidFill>
                <a:latin typeface="Arial" panose="020B0604020202020204" pitchFamily="34" charset="0"/>
                <a:cs typeface="Arial" panose="020B0604020202020204" pitchFamily="34" charset="0"/>
              </a:rPr>
              <a:t>We know that Christ will not set foot on this earth again. 1Thessalonians 4:13-16</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533400" y="10668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C782719C-D07F-49EB-8E2A-3539A1970CCB}"/>
              </a:ext>
            </a:extLst>
          </p:cNvPr>
          <p:cNvSpPr>
            <a:spLocks noGrp="1"/>
          </p:cNvSpPr>
          <p:nvPr>
            <p:ph type="sldNum" sz="quarter" idx="12"/>
          </p:nvPr>
        </p:nvSpPr>
        <p:spPr/>
        <p:txBody>
          <a:bodyPr/>
          <a:lstStyle/>
          <a:p>
            <a:fld id="{EC26C06F-222D-41C7-8875-DABDA8360C42}" type="slidenum">
              <a:rPr lang="en-US" smtClean="0"/>
              <a:t>16</a:t>
            </a:fld>
            <a:endParaRPr lang="en-US"/>
          </a:p>
        </p:txBody>
      </p:sp>
      <p:sp>
        <p:nvSpPr>
          <p:cNvPr id="8" name="Rectangle 2">
            <a:extLst>
              <a:ext uri="{FF2B5EF4-FFF2-40B4-BE49-F238E27FC236}">
                <a16:creationId xmlns:a16="http://schemas.microsoft.com/office/drawing/2014/main" id="{9F6AB48F-9703-479B-83BF-CF8CD091A033}"/>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54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3434786"/>
          </a:xfrm>
        </p:spPr>
        <p:txBody>
          <a:bodyPr>
            <a:spAutoFit/>
          </a:bodyPr>
          <a:lstStyle/>
          <a:p>
            <a:pPr marL="0" indent="0">
              <a:buNone/>
            </a:pPr>
            <a:r>
              <a:rPr lang="en-US" sz="2800" i="1" dirty="0">
                <a:solidFill>
                  <a:srgbClr val="FFFF00"/>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In That Day</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The People of God Will Be Refined and Purified By Persecution. 13:7-14:21</a:t>
            </a:r>
            <a:endParaRPr lang="en-US" sz="2800" dirty="0">
              <a:solidFill>
                <a:srgbClr val="FFFF00"/>
              </a:solidFill>
              <a:latin typeface="Arial" panose="020B0604020202020204" pitchFamily="34" charset="0"/>
              <a:cs typeface="Arial" panose="020B0604020202020204" pitchFamily="34" charset="0"/>
            </a:endParaRPr>
          </a:p>
          <a:p>
            <a:r>
              <a:rPr lang="en-US" sz="2800" i="1" dirty="0">
                <a:solidFill>
                  <a:schemeClr val="tx1"/>
                </a:solidFill>
                <a:latin typeface="Arial" panose="020B0604020202020204" pitchFamily="34" charset="0"/>
                <a:cs typeface="Arial" panose="020B0604020202020204" pitchFamily="34" charset="0"/>
              </a:rPr>
              <a:t>“Smite the shepherd, and the sheep shall be scattered.”</a:t>
            </a:r>
            <a:r>
              <a:rPr lang="en-US" sz="2800" dirty="0">
                <a:solidFill>
                  <a:schemeClr val="tx1"/>
                </a:solidFill>
                <a:latin typeface="Arial" panose="020B0604020202020204" pitchFamily="34" charset="0"/>
                <a:cs typeface="Arial" panose="020B0604020202020204" pitchFamily="34" charset="0"/>
              </a:rPr>
              <a:t> 13:7</a:t>
            </a:r>
          </a:p>
          <a:p>
            <a:pPr lvl="1"/>
            <a:r>
              <a:rPr lang="en-US" sz="2800" dirty="0">
                <a:solidFill>
                  <a:schemeClr val="tx1"/>
                </a:solidFill>
                <a:latin typeface="Arial" panose="020B0604020202020204" pitchFamily="34" charset="0"/>
                <a:cs typeface="Arial" panose="020B0604020202020204" pitchFamily="34" charset="0"/>
              </a:rPr>
              <a:t>Jesus quoted this and applied it to the scattering of His disciples. (Matthew. 26:31-32; Mark 14:27)</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EA6C5E5D-9BB7-48C7-BE97-9B3A38DF2BDA}"/>
              </a:ext>
            </a:extLst>
          </p:cNvPr>
          <p:cNvSpPr>
            <a:spLocks noGrp="1"/>
          </p:cNvSpPr>
          <p:nvPr>
            <p:ph type="sldNum" sz="quarter" idx="12"/>
          </p:nvPr>
        </p:nvSpPr>
        <p:spPr/>
        <p:txBody>
          <a:bodyPr/>
          <a:lstStyle/>
          <a:p>
            <a:fld id="{EC26C06F-222D-41C7-8875-DABDA8360C42}" type="slidenum">
              <a:rPr lang="en-US" smtClean="0"/>
              <a:t>17</a:t>
            </a:fld>
            <a:endParaRPr lang="en-US"/>
          </a:p>
        </p:txBody>
      </p:sp>
      <p:sp>
        <p:nvSpPr>
          <p:cNvPr id="8" name="Rectangle 2">
            <a:extLst>
              <a:ext uri="{FF2B5EF4-FFF2-40B4-BE49-F238E27FC236}">
                <a16:creationId xmlns:a16="http://schemas.microsoft.com/office/drawing/2014/main" id="{163A0E7C-1E7C-40E9-BFA2-D6DB5763E4C2}"/>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51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142875" y="1011022"/>
            <a:ext cx="8858250" cy="5832366"/>
          </a:xfrm>
        </p:spPr>
        <p:txBody>
          <a:bodyPr>
            <a:spAutoFit/>
          </a:bodyPr>
          <a:lstStyle/>
          <a:p>
            <a:pPr marL="0" indent="0">
              <a:buNone/>
            </a:pPr>
            <a:r>
              <a:rPr lang="en-US" sz="2400" b="1" i="1" dirty="0">
                <a:solidFill>
                  <a:srgbClr val="FFFF00"/>
                </a:solidFill>
                <a:latin typeface="Arial" panose="020B0604020202020204" pitchFamily="34" charset="0"/>
                <a:cs typeface="Arial" panose="020B0604020202020204" pitchFamily="34" charset="0"/>
              </a:rPr>
              <a:t>“In That Day” </a:t>
            </a:r>
            <a:r>
              <a:rPr lang="en-US" sz="2400" b="1" dirty="0">
                <a:solidFill>
                  <a:srgbClr val="FFFF00"/>
                </a:solidFill>
                <a:latin typeface="Arial" panose="020B0604020202020204" pitchFamily="34" charset="0"/>
                <a:cs typeface="Arial" panose="020B0604020202020204" pitchFamily="34" charset="0"/>
              </a:rPr>
              <a:t>– The People of God Will Be Refined and Purified By Persecution. 13:7-14:21</a:t>
            </a:r>
            <a:endParaRPr lang="en-US" sz="2400" dirty="0">
              <a:solidFill>
                <a:srgbClr val="FFFF00"/>
              </a:solidFill>
              <a:latin typeface="Arial" panose="020B0604020202020204" pitchFamily="34" charset="0"/>
              <a:cs typeface="Arial" panose="020B0604020202020204" pitchFamily="34" charset="0"/>
            </a:endParaRPr>
          </a:p>
          <a:p>
            <a:r>
              <a:rPr lang="en-US" i="1" dirty="0">
                <a:solidFill>
                  <a:schemeClr val="tx1"/>
                </a:solidFill>
                <a:latin typeface="Arial" panose="020B0604020202020204" pitchFamily="34" charset="0"/>
                <a:cs typeface="Arial" panose="020B0604020202020204" pitchFamily="34" charset="0"/>
              </a:rPr>
              <a:t>“In that day”</a:t>
            </a:r>
            <a:r>
              <a:rPr lang="en-US" dirty="0">
                <a:solidFill>
                  <a:schemeClr val="tx1"/>
                </a:solidFill>
                <a:latin typeface="Arial" panose="020B0604020202020204" pitchFamily="34" charset="0"/>
                <a:cs typeface="Arial" panose="020B0604020202020204" pitchFamily="34" charset="0"/>
              </a:rPr>
              <a:t> is pointing to the era of the coming Messiah, not the end of time.</a:t>
            </a:r>
          </a:p>
          <a:p>
            <a:pPr lvl="1"/>
            <a:r>
              <a:rPr lang="en-US" sz="2000" dirty="0">
                <a:solidFill>
                  <a:schemeClr val="tx1"/>
                </a:solidFill>
                <a:latin typeface="Arial" panose="020B0604020202020204" pitchFamily="34" charset="0"/>
                <a:cs typeface="Arial" panose="020B0604020202020204" pitchFamily="34" charset="0"/>
              </a:rPr>
              <a:t>In </a:t>
            </a:r>
            <a:r>
              <a:rPr lang="en-US" sz="2000" u="sng" dirty="0">
                <a:solidFill>
                  <a:schemeClr val="tx1"/>
                </a:solidFill>
                <a:latin typeface="Arial" panose="020B0604020202020204" pitchFamily="34" charset="0"/>
                <a:cs typeface="Arial" panose="020B0604020202020204" pitchFamily="34" charset="0"/>
              </a:rPr>
              <a:t>chapter 11</a:t>
            </a:r>
            <a:r>
              <a:rPr lang="en-US" sz="2000" dirty="0">
                <a:solidFill>
                  <a:schemeClr val="tx1"/>
                </a:solidFill>
                <a:latin typeface="Arial" panose="020B0604020202020204" pitchFamily="34" charset="0"/>
                <a:cs typeface="Arial" panose="020B0604020202020204" pitchFamily="34" charset="0"/>
              </a:rPr>
              <a:t>, we were introduced to the Good Shepherd and to his duty of taking charge over the flock who rejected God.</a:t>
            </a:r>
          </a:p>
          <a:p>
            <a:pPr lvl="1"/>
            <a:r>
              <a:rPr lang="en-US" sz="2000" dirty="0">
                <a:solidFill>
                  <a:schemeClr val="tx1"/>
                </a:solidFill>
                <a:latin typeface="Arial" panose="020B0604020202020204" pitchFamily="34" charset="0"/>
                <a:cs typeface="Arial" panose="020B0604020202020204" pitchFamily="34" charset="0"/>
              </a:rPr>
              <a:t>In </a:t>
            </a:r>
            <a:r>
              <a:rPr lang="en-US" sz="2000" u="sng" dirty="0">
                <a:solidFill>
                  <a:schemeClr val="tx1"/>
                </a:solidFill>
                <a:latin typeface="Arial" panose="020B0604020202020204" pitchFamily="34" charset="0"/>
                <a:cs typeface="Arial" panose="020B0604020202020204" pitchFamily="34" charset="0"/>
              </a:rPr>
              <a:t>chapter 12</a:t>
            </a:r>
            <a:r>
              <a:rPr lang="en-US" sz="2000" dirty="0">
                <a:solidFill>
                  <a:schemeClr val="tx1"/>
                </a:solidFill>
                <a:latin typeface="Arial" panose="020B0604020202020204" pitchFamily="34" charset="0"/>
                <a:cs typeface="Arial" panose="020B0604020202020204" pitchFamily="34" charset="0"/>
              </a:rPr>
              <a:t>, the divine Shepherd of God’s people was pierced through to the death.</a:t>
            </a:r>
          </a:p>
          <a:p>
            <a:pPr lvl="1"/>
            <a:r>
              <a:rPr lang="en-US" sz="2000" dirty="0">
                <a:solidFill>
                  <a:schemeClr val="tx1"/>
                </a:solidFill>
                <a:latin typeface="Arial" panose="020B0604020202020204" pitchFamily="34" charset="0"/>
                <a:cs typeface="Arial" panose="020B0604020202020204" pitchFamily="34" charset="0"/>
              </a:rPr>
              <a:t>In </a:t>
            </a:r>
            <a:r>
              <a:rPr lang="en-US" sz="2000" u="sng" dirty="0">
                <a:solidFill>
                  <a:schemeClr val="tx1"/>
                </a:solidFill>
                <a:latin typeface="Arial" panose="020B0604020202020204" pitchFamily="34" charset="0"/>
                <a:cs typeface="Arial" panose="020B0604020202020204" pitchFamily="34" charset="0"/>
              </a:rPr>
              <a:t>chapter 13</a:t>
            </a:r>
            <a:r>
              <a:rPr lang="en-US" sz="2000" dirty="0">
                <a:solidFill>
                  <a:schemeClr val="tx1"/>
                </a:solidFill>
                <a:latin typeface="Arial" panose="020B0604020202020204" pitchFamily="34" charset="0"/>
                <a:cs typeface="Arial" panose="020B0604020202020204" pitchFamily="34" charset="0"/>
              </a:rPr>
              <a:t>, we have the prediction that God’s hand was in it all, that God was in control of the whole situation, that God used the evil designs of men to accomplish His own divine purposes.</a:t>
            </a:r>
          </a:p>
          <a:p>
            <a:pPr lvl="1"/>
            <a:r>
              <a:rPr lang="en-US" sz="2000" dirty="0">
                <a:solidFill>
                  <a:schemeClr val="tx1"/>
                </a:solidFill>
                <a:latin typeface="Arial" panose="020B0604020202020204" pitchFamily="34" charset="0"/>
                <a:cs typeface="Arial" panose="020B0604020202020204" pitchFamily="34" charset="0"/>
              </a:rPr>
              <a:t>In </a:t>
            </a:r>
            <a:r>
              <a:rPr lang="en-US" sz="2000" u="sng" dirty="0">
                <a:solidFill>
                  <a:schemeClr val="tx1"/>
                </a:solidFill>
                <a:latin typeface="Arial" panose="020B0604020202020204" pitchFamily="34" charset="0"/>
                <a:cs typeface="Arial" panose="020B0604020202020204" pitchFamily="34" charset="0"/>
              </a:rPr>
              <a:t>chapter 14</a:t>
            </a:r>
            <a:r>
              <a:rPr lang="en-US" sz="2000" dirty="0">
                <a:solidFill>
                  <a:schemeClr val="tx1"/>
                </a:solidFill>
                <a:latin typeface="Arial" panose="020B0604020202020204" pitchFamily="34" charset="0"/>
                <a:cs typeface="Arial" panose="020B0604020202020204" pitchFamily="34" charset="0"/>
              </a:rPr>
              <a:t>, God will once again use these wicked nations to purify and strengthen His people. In the NT we see the dispersion of the flock, deliverance, the bestowal of blessing on the rescued remnant, and the final establishment of the kingdom </a:t>
            </a:r>
            <a:r>
              <a:rPr lang="en-US" sz="2000" u="sng" dirty="0">
                <a:solidFill>
                  <a:schemeClr val="tx1"/>
                </a:solidFill>
                <a:latin typeface="Arial" panose="020B0604020202020204" pitchFamily="34" charset="0"/>
                <a:cs typeface="Arial" panose="020B0604020202020204" pitchFamily="34" charset="0"/>
              </a:rPr>
              <a:t>from all nations coming into it</a:t>
            </a:r>
            <a:r>
              <a:rPr lang="en-US" sz="2000" dirty="0">
                <a:solidFill>
                  <a:schemeClr val="tx1"/>
                </a:solidFill>
                <a:latin typeface="Arial" panose="020B0604020202020204" pitchFamily="34" charset="0"/>
                <a:cs typeface="Arial" panose="020B0604020202020204" pitchFamily="34" charset="0"/>
              </a:rPr>
              <a:t>. cf. Isaiah 2:2-4</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000125"/>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D34C2DD7-4C3A-4793-9CAB-C4E72A2A0F05}"/>
              </a:ext>
            </a:extLst>
          </p:cNvPr>
          <p:cNvSpPr>
            <a:spLocks noGrp="1"/>
          </p:cNvSpPr>
          <p:nvPr>
            <p:ph type="sldNum" sz="quarter" idx="12"/>
          </p:nvPr>
        </p:nvSpPr>
        <p:spPr/>
        <p:txBody>
          <a:bodyPr/>
          <a:lstStyle/>
          <a:p>
            <a:fld id="{EC26C06F-222D-41C7-8875-DABDA8360C42}" type="slidenum">
              <a:rPr lang="en-US" smtClean="0"/>
              <a:t>18</a:t>
            </a:fld>
            <a:endParaRPr lang="en-US"/>
          </a:p>
        </p:txBody>
      </p:sp>
      <p:sp>
        <p:nvSpPr>
          <p:cNvPr id="8" name="Rectangle 2">
            <a:extLst>
              <a:ext uri="{FF2B5EF4-FFF2-40B4-BE49-F238E27FC236}">
                <a16:creationId xmlns:a16="http://schemas.microsoft.com/office/drawing/2014/main" id="{27FC4229-3096-4EE9-A221-DCACF8D7FE45}"/>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16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400050" y="1295400"/>
            <a:ext cx="8382000" cy="4278094"/>
          </a:xfrm>
        </p:spPr>
        <p:txBody>
          <a:bodyPr>
            <a:spAutoFit/>
          </a:bodyPr>
          <a:lstStyle/>
          <a:p>
            <a:pPr marL="0" indent="0">
              <a:buNone/>
            </a:pPr>
            <a:r>
              <a:rPr lang="en-US" sz="2800" i="1" dirty="0">
                <a:solidFill>
                  <a:srgbClr val="FFFF00"/>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In That Day</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The People of God Will Be Refined and Purified By Persecution. 13:7-14:21</a:t>
            </a:r>
            <a:endParaRPr lang="en-US" sz="2800" dirty="0">
              <a:solidFill>
                <a:srgbClr val="FFFF00"/>
              </a:solidFill>
              <a:latin typeface="Arial" panose="020B0604020202020204" pitchFamily="34" charset="0"/>
              <a:cs typeface="Arial" panose="020B0604020202020204" pitchFamily="34" charset="0"/>
            </a:endParaRPr>
          </a:p>
          <a:p>
            <a:r>
              <a:rPr lang="en-US" sz="2800" i="1" dirty="0">
                <a:solidFill>
                  <a:schemeClr val="tx1"/>
                </a:solidFill>
                <a:latin typeface="Arial" panose="020B0604020202020204" pitchFamily="34" charset="0"/>
                <a:cs typeface="Arial" panose="020B0604020202020204" pitchFamily="34" charset="0"/>
              </a:rPr>
              <a:t>“In that day” </a:t>
            </a:r>
            <a:r>
              <a:rPr lang="en-US" sz="2800" dirty="0">
                <a:solidFill>
                  <a:schemeClr val="tx1"/>
                </a:solidFill>
                <a:latin typeface="Arial" panose="020B0604020202020204" pitchFamily="34" charset="0"/>
                <a:cs typeface="Arial" panose="020B0604020202020204" pitchFamily="34" charset="0"/>
              </a:rPr>
              <a:t>– 14:1-7 – Jerusalem (Literal or Spiritual?)</a:t>
            </a:r>
          </a:p>
          <a:p>
            <a:pPr lvl="1"/>
            <a:r>
              <a:rPr lang="en-US" sz="2400" dirty="0">
                <a:solidFill>
                  <a:schemeClr val="tx1"/>
                </a:solidFill>
                <a:latin typeface="Arial" panose="020B0604020202020204" pitchFamily="34" charset="0"/>
                <a:cs typeface="Arial" panose="020B0604020202020204" pitchFamily="34" charset="0"/>
              </a:rPr>
              <a:t>The spiritual city, cf. Chapter 12, will be tested by the nations.</a:t>
            </a:r>
          </a:p>
          <a:p>
            <a:pPr lvl="1"/>
            <a:r>
              <a:rPr lang="en-US" sz="2400" dirty="0">
                <a:solidFill>
                  <a:schemeClr val="tx1"/>
                </a:solidFill>
                <a:latin typeface="Arial" panose="020B0604020202020204" pitchFamily="34" charset="0"/>
                <a:cs typeface="Arial" panose="020B0604020202020204" pitchFamily="34" charset="0"/>
              </a:rPr>
              <a:t>Many of the Lord’s people will be besieged, mistreated, and killed. cf. Hebrews 10:32ff; Revelation 6:9-10</a:t>
            </a:r>
          </a:p>
          <a:p>
            <a:pPr lvl="1"/>
            <a:r>
              <a:rPr lang="en-US" sz="2400" dirty="0">
                <a:solidFill>
                  <a:schemeClr val="tx1"/>
                </a:solidFill>
                <a:latin typeface="Arial" panose="020B0604020202020204" pitchFamily="34" charset="0"/>
                <a:cs typeface="Arial" panose="020B0604020202020204" pitchFamily="34" charset="0"/>
              </a:rPr>
              <a:t>But the Kingdom shall stand (Hebrews 12:28).</a:t>
            </a:r>
            <a:endParaRPr lang="en-US" sz="2400" i="1" dirty="0">
              <a:solidFill>
                <a:schemeClr val="tx1"/>
              </a:solidFill>
              <a:latin typeface="Arial" panose="020B0604020202020204" pitchFamily="34" charset="0"/>
              <a:cs typeface="Arial" panose="020B0604020202020204" pitchFamily="34" charset="0"/>
            </a:endParaRP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3E779C20-BE87-46B5-82C0-AF3E7DBFDF67}"/>
              </a:ext>
            </a:extLst>
          </p:cNvPr>
          <p:cNvSpPr>
            <a:spLocks noGrp="1"/>
          </p:cNvSpPr>
          <p:nvPr>
            <p:ph type="sldNum" sz="quarter" idx="12"/>
          </p:nvPr>
        </p:nvSpPr>
        <p:spPr/>
        <p:txBody>
          <a:bodyPr/>
          <a:lstStyle/>
          <a:p>
            <a:fld id="{EC26C06F-222D-41C7-8875-DABDA8360C42}" type="slidenum">
              <a:rPr lang="en-US" smtClean="0"/>
              <a:t>19</a:t>
            </a:fld>
            <a:endParaRPr lang="en-US"/>
          </a:p>
        </p:txBody>
      </p:sp>
      <p:sp>
        <p:nvSpPr>
          <p:cNvPr id="8" name="Rectangle 2">
            <a:extLst>
              <a:ext uri="{FF2B5EF4-FFF2-40B4-BE49-F238E27FC236}">
                <a16:creationId xmlns:a16="http://schemas.microsoft.com/office/drawing/2014/main" id="{D286926B-69B1-4E51-9213-64978E17CB0B}"/>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38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8650" y="427747"/>
            <a:ext cx="7391400" cy="1200329"/>
          </a:xfrm>
          <a:noFill/>
        </p:spPr>
        <p:txBody>
          <a:bodyPr>
            <a:spAutoFit/>
          </a:bodyPr>
          <a:lstStyle/>
          <a:p>
            <a:r>
              <a:rPr lang="en-US" sz="4000" dirty="0"/>
              <a:t>Background of Haggai, Ezra, Nehemiah, Zechariah, and Malachi</a:t>
            </a:r>
          </a:p>
        </p:txBody>
      </p:sp>
      <p:sp>
        <p:nvSpPr>
          <p:cNvPr id="9219" name="Rectangle 3"/>
          <p:cNvSpPr>
            <a:spLocks noGrp="1" noChangeArrowheads="1"/>
          </p:cNvSpPr>
          <p:nvPr>
            <p:ph idx="1"/>
          </p:nvPr>
        </p:nvSpPr>
        <p:spPr>
          <a:xfrm>
            <a:off x="150829" y="1593129"/>
            <a:ext cx="8842341" cy="5324535"/>
          </a:xfrm>
        </p:spPr>
        <p:txBody>
          <a:bodyPr wrap="square">
            <a:spAutoFit/>
          </a:bodyPr>
          <a:lstStyle/>
          <a:p>
            <a:pPr marL="0" indent="0">
              <a:lnSpc>
                <a:spcPct val="100000"/>
              </a:lnSpc>
              <a:spcBef>
                <a:spcPts val="0"/>
              </a:spcBef>
              <a:buNone/>
            </a:pPr>
            <a:r>
              <a:rPr lang="en-US" b="1" dirty="0">
                <a:solidFill>
                  <a:srgbClr val="FFFF00"/>
                </a:solidFill>
              </a:rPr>
              <a:t>Captivity</a:t>
            </a:r>
          </a:p>
          <a:p>
            <a:pPr>
              <a:lnSpc>
                <a:spcPct val="100000"/>
              </a:lnSpc>
              <a:spcBef>
                <a:spcPts val="0"/>
              </a:spcBef>
            </a:pPr>
            <a:r>
              <a:rPr lang="en-US" sz="3200" dirty="0"/>
              <a:t>606 BC – First captives taken by Nebuchadnezzar. Daniel 1:1-2</a:t>
            </a:r>
          </a:p>
          <a:p>
            <a:pPr>
              <a:lnSpc>
                <a:spcPct val="100000"/>
              </a:lnSpc>
              <a:spcBef>
                <a:spcPts val="0"/>
              </a:spcBef>
            </a:pPr>
            <a:r>
              <a:rPr lang="en-US" sz="3200" dirty="0"/>
              <a:t>597 BC – Second Group (10,000) taken to Babylon. 2 Kings 24:10-16; Ezekiel 1:1-3</a:t>
            </a:r>
          </a:p>
          <a:p>
            <a:pPr>
              <a:lnSpc>
                <a:spcPct val="100000"/>
              </a:lnSpc>
              <a:spcBef>
                <a:spcPts val="0"/>
              </a:spcBef>
            </a:pPr>
            <a:r>
              <a:rPr lang="en-US" sz="3200" dirty="0">
                <a:solidFill>
                  <a:srgbClr val="FFFF00"/>
                </a:solidFill>
              </a:rPr>
              <a:t>586 BC – Jerusalem falls, temple destroyed.</a:t>
            </a:r>
            <a:br>
              <a:rPr lang="en-US" sz="3200" dirty="0">
                <a:solidFill>
                  <a:srgbClr val="FFFF00"/>
                </a:solidFill>
              </a:rPr>
            </a:br>
            <a:r>
              <a:rPr lang="en-US" sz="3200" dirty="0">
                <a:solidFill>
                  <a:srgbClr val="FFFF00"/>
                </a:solidFill>
              </a:rPr>
              <a:t>2 Kings 25:1-21</a:t>
            </a:r>
          </a:p>
          <a:p>
            <a:pPr>
              <a:lnSpc>
                <a:spcPct val="100000"/>
              </a:lnSpc>
              <a:spcBef>
                <a:spcPts val="0"/>
              </a:spcBef>
            </a:pPr>
            <a:r>
              <a:rPr lang="en-US" sz="3200" dirty="0"/>
              <a:t>539 BC – Babylon falls to Medes and Persians. Daniel 5: 25ff; Isaiah 44:27-45:4</a:t>
            </a:r>
          </a:p>
          <a:p>
            <a:pPr marL="0" indent="0">
              <a:lnSpc>
                <a:spcPct val="100000"/>
              </a:lnSpc>
              <a:spcBef>
                <a:spcPts val="0"/>
              </a:spcBef>
              <a:buNone/>
            </a:pPr>
            <a:r>
              <a:rPr lang="en-US" sz="2400" dirty="0"/>
              <a:t>Ecclesiastes 7:14 says, </a:t>
            </a:r>
            <a:r>
              <a:rPr lang="en-US" sz="2400" i="1" dirty="0"/>
              <a:t>“In the day of prosperity be joyful, and in the day of adversity consider.”</a:t>
            </a:r>
            <a:endParaRPr lang="en-US" sz="2400" dirty="0"/>
          </a:p>
        </p:txBody>
      </p:sp>
      <p:sp>
        <p:nvSpPr>
          <p:cNvPr id="2" name="Slide Number Placeholder 1">
            <a:extLst>
              <a:ext uri="{FF2B5EF4-FFF2-40B4-BE49-F238E27FC236}">
                <a16:creationId xmlns:a16="http://schemas.microsoft.com/office/drawing/2014/main" id="{5E7D0605-63A5-461C-8079-59332CCF3FBA}"/>
              </a:ext>
            </a:extLst>
          </p:cNvPr>
          <p:cNvSpPr>
            <a:spLocks noGrp="1"/>
          </p:cNvSpPr>
          <p:nvPr>
            <p:ph type="sldNum" sz="quarter" idx="12"/>
          </p:nvPr>
        </p:nvSpPr>
        <p:spPr/>
        <p:txBody>
          <a:bodyPr/>
          <a:lstStyle/>
          <a:p>
            <a:fld id="{890DF0D5-7C56-4C03-8F32-468D14496303}" type="slidenum">
              <a:rPr lang="en-US" smtClean="0"/>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75413" y="1143000"/>
            <a:ext cx="9002597" cy="5755422"/>
          </a:xfrm>
        </p:spPr>
        <p:txBody>
          <a:bodyPr wrap="square">
            <a:spAutoFit/>
          </a:bodyPr>
          <a:lstStyle/>
          <a:p>
            <a:pPr marL="0" indent="0">
              <a:spcBef>
                <a:spcPts val="0"/>
              </a:spcBef>
              <a:spcAft>
                <a:spcPts val="0"/>
              </a:spcAft>
              <a:buNone/>
            </a:pPr>
            <a:r>
              <a:rPr lang="en-US" sz="2300" i="1" dirty="0">
                <a:solidFill>
                  <a:srgbClr val="FFFF00"/>
                </a:solidFill>
                <a:latin typeface="Arial" panose="020B0604020202020204" pitchFamily="34" charset="0"/>
                <a:cs typeface="Arial" panose="020B0604020202020204" pitchFamily="34" charset="0"/>
              </a:rPr>
              <a:t>“</a:t>
            </a:r>
            <a:r>
              <a:rPr lang="en-US" sz="2300" b="1" i="1" dirty="0">
                <a:solidFill>
                  <a:srgbClr val="FFFF00"/>
                </a:solidFill>
                <a:latin typeface="Arial" panose="020B0604020202020204" pitchFamily="34" charset="0"/>
                <a:cs typeface="Arial" panose="020B0604020202020204" pitchFamily="34" charset="0"/>
              </a:rPr>
              <a:t>In That Day</a:t>
            </a:r>
            <a:r>
              <a:rPr lang="en-US" sz="2300" i="1" dirty="0">
                <a:solidFill>
                  <a:srgbClr val="FFFF00"/>
                </a:solidFill>
                <a:latin typeface="Arial" panose="020B0604020202020204" pitchFamily="34" charset="0"/>
                <a:cs typeface="Arial" panose="020B0604020202020204" pitchFamily="34" charset="0"/>
              </a:rPr>
              <a:t>” </a:t>
            </a:r>
            <a:r>
              <a:rPr lang="en-US" sz="2300" dirty="0">
                <a:solidFill>
                  <a:srgbClr val="FFFF00"/>
                </a:solidFill>
                <a:latin typeface="Arial" panose="020B0604020202020204" pitchFamily="34" charset="0"/>
                <a:cs typeface="Arial" panose="020B0604020202020204" pitchFamily="34" charset="0"/>
              </a:rPr>
              <a:t>– </a:t>
            </a:r>
            <a:r>
              <a:rPr lang="en-US" sz="2300" b="1" dirty="0">
                <a:solidFill>
                  <a:srgbClr val="FFFF00"/>
                </a:solidFill>
                <a:latin typeface="Arial" panose="020B0604020202020204" pitchFamily="34" charset="0"/>
                <a:cs typeface="Arial" panose="020B0604020202020204" pitchFamily="34" charset="0"/>
              </a:rPr>
              <a:t>The People of God Will Be Refined and Purified By Persecution. 13:7-14:21</a:t>
            </a:r>
            <a:endParaRPr lang="en-US" sz="2300" dirty="0">
              <a:solidFill>
                <a:srgbClr val="FFFF00"/>
              </a:solidFill>
              <a:latin typeface="Arial" panose="020B0604020202020204" pitchFamily="34" charset="0"/>
              <a:cs typeface="Arial" panose="020B0604020202020204" pitchFamily="34" charset="0"/>
            </a:endParaRPr>
          </a:p>
          <a:p>
            <a:pPr>
              <a:spcBef>
                <a:spcPts val="0"/>
              </a:spcBef>
              <a:spcAft>
                <a:spcPts val="0"/>
              </a:spcAft>
            </a:pPr>
            <a:r>
              <a:rPr lang="en-US" sz="2300" i="1" dirty="0">
                <a:solidFill>
                  <a:schemeClr val="tx1"/>
                </a:solidFill>
                <a:latin typeface="Arial" panose="020B0604020202020204" pitchFamily="34" charset="0"/>
                <a:cs typeface="Arial" panose="020B0604020202020204" pitchFamily="34" charset="0"/>
              </a:rPr>
              <a:t>“In that day” </a:t>
            </a:r>
            <a:r>
              <a:rPr lang="en-US" sz="2300" dirty="0">
                <a:solidFill>
                  <a:schemeClr val="tx1"/>
                </a:solidFill>
                <a:latin typeface="Arial" panose="020B0604020202020204" pitchFamily="34" charset="0"/>
                <a:cs typeface="Arial" panose="020B0604020202020204" pitchFamily="34" charset="0"/>
              </a:rPr>
              <a:t>– 14:8, </a:t>
            </a:r>
            <a:r>
              <a:rPr lang="en-US" sz="2300" i="1" dirty="0">
                <a:solidFill>
                  <a:schemeClr val="tx1"/>
                </a:solidFill>
                <a:latin typeface="Arial" panose="020B0604020202020204" pitchFamily="34" charset="0"/>
                <a:cs typeface="Arial" panose="020B0604020202020204" pitchFamily="34" charset="0"/>
              </a:rPr>
              <a:t>“Living waters shall go out from Jerusalem.”</a:t>
            </a:r>
            <a:endParaRPr lang="en-US" sz="2300" dirty="0">
              <a:solidFill>
                <a:schemeClr val="tx1"/>
              </a:solidFill>
              <a:latin typeface="Arial" panose="020B0604020202020204" pitchFamily="34" charset="0"/>
              <a:cs typeface="Arial" panose="020B0604020202020204" pitchFamily="34" charset="0"/>
            </a:endParaRPr>
          </a:p>
          <a:p>
            <a:pPr>
              <a:spcBef>
                <a:spcPts val="0"/>
              </a:spcBef>
              <a:spcAft>
                <a:spcPts val="0"/>
              </a:spcAft>
            </a:pPr>
            <a:r>
              <a:rPr lang="en-US" sz="2300" dirty="0">
                <a:solidFill>
                  <a:schemeClr val="tx1"/>
                </a:solidFill>
                <a:latin typeface="Arial" panose="020B0604020202020204" pitchFamily="34" charset="0"/>
                <a:cs typeface="Arial" panose="020B0604020202020204" pitchFamily="34" charset="0"/>
              </a:rPr>
              <a:t>Living waters are fresh, pure, flowing waters. This water symbolizes the salvation taught throughout the world by God’s people.</a:t>
            </a:r>
          </a:p>
          <a:p>
            <a:pPr>
              <a:spcBef>
                <a:spcPts val="0"/>
              </a:spcBef>
              <a:spcAft>
                <a:spcPts val="0"/>
              </a:spcAft>
            </a:pPr>
            <a:r>
              <a:rPr lang="en-US" sz="2300" dirty="0">
                <a:solidFill>
                  <a:schemeClr val="tx1"/>
                </a:solidFill>
                <a:latin typeface="Arial" panose="020B0604020202020204" pitchFamily="34" charset="0"/>
                <a:cs typeface="Arial" panose="020B0604020202020204" pitchFamily="34" charset="0"/>
              </a:rPr>
              <a:t>cf. John 4:13-15; John 7:37-38</a:t>
            </a:r>
          </a:p>
          <a:p>
            <a:pPr>
              <a:spcBef>
                <a:spcPts val="0"/>
              </a:spcBef>
              <a:spcAft>
                <a:spcPts val="0"/>
              </a:spcAft>
            </a:pPr>
            <a:r>
              <a:rPr lang="en-US" sz="2300" dirty="0">
                <a:solidFill>
                  <a:schemeClr val="tx1"/>
                </a:solidFill>
                <a:latin typeface="Arial" panose="020B0604020202020204" pitchFamily="34" charset="0"/>
                <a:cs typeface="Arial" panose="020B0604020202020204" pitchFamily="34" charset="0"/>
              </a:rPr>
              <a:t>The first sermon was taught in Jerusalem by the apostles </a:t>
            </a:r>
            <a:br>
              <a:rPr lang="en-US" sz="2300" dirty="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(Acts 2) and later Christians went from Jerusalem and taught the gospel to the world (Acts 8).</a:t>
            </a:r>
          </a:p>
          <a:p>
            <a:pPr>
              <a:spcBef>
                <a:spcPts val="0"/>
              </a:spcBef>
              <a:spcAft>
                <a:spcPts val="0"/>
              </a:spcAft>
            </a:pPr>
            <a:r>
              <a:rPr lang="en-US" sz="2300" dirty="0">
                <a:solidFill>
                  <a:schemeClr val="tx1"/>
                </a:solidFill>
                <a:latin typeface="Arial" panose="020B0604020202020204" pitchFamily="34" charset="0"/>
                <a:cs typeface="Arial" panose="020B0604020202020204" pitchFamily="34" charset="0"/>
              </a:rPr>
              <a:t>This theme of the water issuing forth from Jerusalem during the time of the Messiah is developed by Joel 3:18 and </a:t>
            </a:r>
            <a:br>
              <a:rPr lang="en-US" sz="2300" dirty="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Ezekiel 47:12.</a:t>
            </a:r>
          </a:p>
          <a:p>
            <a:pPr lvl="1">
              <a:spcBef>
                <a:spcPts val="0"/>
              </a:spcBef>
              <a:spcAft>
                <a:spcPts val="0"/>
              </a:spcAft>
            </a:pPr>
            <a:r>
              <a:rPr lang="en-US" sz="2300" dirty="0">
                <a:solidFill>
                  <a:schemeClr val="tx1"/>
                </a:solidFill>
                <a:latin typeface="Arial" panose="020B0604020202020204" pitchFamily="34" charset="0"/>
                <a:cs typeface="Arial" panose="020B0604020202020204" pitchFamily="34" charset="0"/>
              </a:rPr>
              <a:t>The water will flow during the summer and winter, i.e., it will not dry up in the summer nor freeze in the winter, meaning that it will continue to flow and nothing will hinder this living water.</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E66F7301-EDAF-4710-871E-2A09F24382D4}"/>
              </a:ext>
            </a:extLst>
          </p:cNvPr>
          <p:cNvSpPr>
            <a:spLocks noGrp="1"/>
          </p:cNvSpPr>
          <p:nvPr>
            <p:ph type="sldNum" sz="quarter" idx="12"/>
          </p:nvPr>
        </p:nvSpPr>
        <p:spPr/>
        <p:txBody>
          <a:bodyPr/>
          <a:lstStyle/>
          <a:p>
            <a:fld id="{EC26C06F-222D-41C7-8875-DABDA8360C42}" type="slidenum">
              <a:rPr lang="en-US" smtClean="0"/>
              <a:t>20</a:t>
            </a:fld>
            <a:endParaRPr lang="en-US"/>
          </a:p>
        </p:txBody>
      </p:sp>
      <p:sp>
        <p:nvSpPr>
          <p:cNvPr id="8" name="Rectangle 2">
            <a:extLst>
              <a:ext uri="{FF2B5EF4-FFF2-40B4-BE49-F238E27FC236}">
                <a16:creationId xmlns:a16="http://schemas.microsoft.com/office/drawing/2014/main" id="{FC9FA9FC-B53A-4E48-A21B-2D95267CD8FB}"/>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82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4727448"/>
          </a:xfrm>
        </p:spPr>
        <p:txBody>
          <a:bodyPr>
            <a:spAutoFit/>
          </a:bodyPr>
          <a:lstStyle/>
          <a:p>
            <a:pPr marL="0" indent="0">
              <a:buNone/>
            </a:pPr>
            <a:r>
              <a:rPr lang="en-US" sz="2800" i="1" dirty="0">
                <a:solidFill>
                  <a:srgbClr val="FFFF00"/>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In That Day</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The People of God Will Be Refined and Purified By Persecution. 13:7-14:21</a:t>
            </a:r>
          </a:p>
          <a:p>
            <a:r>
              <a:rPr lang="en-US" sz="2800" i="1" dirty="0">
                <a:solidFill>
                  <a:schemeClr val="tx1"/>
                </a:solidFill>
                <a:latin typeface="Arial" panose="020B0604020202020204" pitchFamily="34" charset="0"/>
                <a:cs typeface="Arial" panose="020B0604020202020204" pitchFamily="34" charset="0"/>
              </a:rPr>
              <a:t>“In that day”</a:t>
            </a:r>
            <a:r>
              <a:rPr lang="en-US" sz="2800" dirty="0">
                <a:solidFill>
                  <a:schemeClr val="tx1"/>
                </a:solidFill>
                <a:latin typeface="Arial" panose="020B0604020202020204" pitchFamily="34" charset="0"/>
                <a:cs typeface="Arial" panose="020B0604020202020204" pitchFamily="34" charset="0"/>
              </a:rPr>
              <a:t> – 14:9-11 – The Lord shall be king over all the earth: in that day shall there be one Lord, and His name one.</a:t>
            </a:r>
          </a:p>
          <a:p>
            <a:r>
              <a:rPr lang="en-US" sz="2800" dirty="0">
                <a:solidFill>
                  <a:schemeClr val="tx1"/>
                </a:solidFill>
                <a:latin typeface="Arial" panose="020B0604020202020204" pitchFamily="34" charset="0"/>
                <a:cs typeface="Arial" panose="020B0604020202020204" pitchFamily="34" charset="0"/>
              </a:rPr>
              <a:t>When Jesus sits on the throne of His father David, the Lord will be King over all the earth; the unity and glory of the Lord will be recognized universally (Isaiah 54:5; Daniel 2:44;</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Revelation 11:15).</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EC50F724-431B-4FC7-AD0B-A862B6D68842}"/>
              </a:ext>
            </a:extLst>
          </p:cNvPr>
          <p:cNvSpPr>
            <a:spLocks noGrp="1"/>
          </p:cNvSpPr>
          <p:nvPr>
            <p:ph type="sldNum" sz="quarter" idx="12"/>
          </p:nvPr>
        </p:nvSpPr>
        <p:spPr/>
        <p:txBody>
          <a:bodyPr/>
          <a:lstStyle/>
          <a:p>
            <a:fld id="{EC26C06F-222D-41C7-8875-DABDA8360C42}" type="slidenum">
              <a:rPr lang="en-US" smtClean="0"/>
              <a:t>21</a:t>
            </a:fld>
            <a:endParaRPr lang="en-US"/>
          </a:p>
        </p:txBody>
      </p:sp>
      <p:sp>
        <p:nvSpPr>
          <p:cNvPr id="8" name="Rectangle 2">
            <a:extLst>
              <a:ext uri="{FF2B5EF4-FFF2-40B4-BE49-F238E27FC236}">
                <a16:creationId xmlns:a16="http://schemas.microsoft.com/office/drawing/2014/main" id="{FB18FC13-B36F-450E-9105-416412AE8F5F}"/>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53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75414" y="1257692"/>
            <a:ext cx="9002598" cy="4662815"/>
          </a:xfrm>
        </p:spPr>
        <p:txBody>
          <a:bodyPr wrap="square">
            <a:spAutoFit/>
          </a:bodyPr>
          <a:lstStyle/>
          <a:p>
            <a:pPr marL="0" indent="0">
              <a:spcBef>
                <a:spcPts val="0"/>
              </a:spcBef>
              <a:spcAft>
                <a:spcPts val="0"/>
              </a:spcAft>
              <a:buNone/>
            </a:pPr>
            <a:r>
              <a:rPr lang="en-US" sz="2700" i="1" dirty="0">
                <a:solidFill>
                  <a:srgbClr val="FFFF00"/>
                </a:solidFill>
                <a:latin typeface="Arial" panose="020B0604020202020204" pitchFamily="34" charset="0"/>
                <a:cs typeface="Arial" panose="020B0604020202020204" pitchFamily="34" charset="0"/>
              </a:rPr>
              <a:t>“</a:t>
            </a:r>
            <a:r>
              <a:rPr lang="en-US" sz="2700" b="1" i="1" dirty="0">
                <a:solidFill>
                  <a:srgbClr val="FFFF00"/>
                </a:solidFill>
                <a:latin typeface="Arial" panose="020B0604020202020204" pitchFamily="34" charset="0"/>
                <a:cs typeface="Arial" panose="020B0604020202020204" pitchFamily="34" charset="0"/>
              </a:rPr>
              <a:t>In That Day</a:t>
            </a:r>
            <a:r>
              <a:rPr lang="en-US" sz="2700" i="1" dirty="0">
                <a:solidFill>
                  <a:srgbClr val="FFFF00"/>
                </a:solidFill>
                <a:latin typeface="Arial" panose="020B0604020202020204" pitchFamily="34" charset="0"/>
                <a:cs typeface="Arial" panose="020B0604020202020204" pitchFamily="34" charset="0"/>
              </a:rPr>
              <a:t>” </a:t>
            </a:r>
            <a:r>
              <a:rPr lang="en-US" sz="2700" dirty="0">
                <a:solidFill>
                  <a:srgbClr val="FFFF00"/>
                </a:solidFill>
                <a:latin typeface="Arial" panose="020B0604020202020204" pitchFamily="34" charset="0"/>
                <a:cs typeface="Arial" panose="020B0604020202020204" pitchFamily="34" charset="0"/>
              </a:rPr>
              <a:t>– </a:t>
            </a:r>
            <a:r>
              <a:rPr lang="en-US" sz="2700" b="1" dirty="0">
                <a:solidFill>
                  <a:srgbClr val="FFFF00"/>
                </a:solidFill>
                <a:latin typeface="Arial" panose="020B0604020202020204" pitchFamily="34" charset="0"/>
                <a:cs typeface="Arial" panose="020B0604020202020204" pitchFamily="34" charset="0"/>
              </a:rPr>
              <a:t>The People of God Will Be Refined and Purified By Persecution. 13:7-14:21</a:t>
            </a:r>
          </a:p>
          <a:p>
            <a:pPr>
              <a:spcBef>
                <a:spcPts val="0"/>
              </a:spcBef>
              <a:spcAft>
                <a:spcPts val="0"/>
              </a:spcAft>
            </a:pPr>
            <a:r>
              <a:rPr lang="en-US" sz="2700" i="1" dirty="0">
                <a:solidFill>
                  <a:schemeClr val="tx1"/>
                </a:solidFill>
                <a:latin typeface="Arial" panose="020B0604020202020204" pitchFamily="34" charset="0"/>
                <a:cs typeface="Arial" panose="020B0604020202020204" pitchFamily="34" charset="0"/>
              </a:rPr>
              <a:t>“In that day” </a:t>
            </a:r>
            <a:r>
              <a:rPr lang="en-US" sz="2700" dirty="0">
                <a:solidFill>
                  <a:schemeClr val="tx1"/>
                </a:solidFill>
                <a:latin typeface="Arial" panose="020B0604020202020204" pitchFamily="34" charset="0"/>
                <a:cs typeface="Arial" panose="020B0604020202020204" pitchFamily="34" charset="0"/>
              </a:rPr>
              <a:t>– 14:13 –</a:t>
            </a:r>
            <a:r>
              <a:rPr lang="en-US" sz="2700" i="1" dirty="0">
                <a:solidFill>
                  <a:schemeClr val="tx1"/>
                </a:solidFill>
                <a:latin typeface="Arial" panose="020B0604020202020204" pitchFamily="34" charset="0"/>
                <a:cs typeface="Arial" panose="020B0604020202020204" pitchFamily="34" charset="0"/>
              </a:rPr>
              <a:t> “great tumult from Jehovah shall be among them; and they shall lay hold every one on the hand of his neighbor, and his hand shall rise up against the hand of his neighbor.”</a:t>
            </a:r>
            <a:r>
              <a:rPr lang="en-US" sz="2700" dirty="0">
                <a:solidFill>
                  <a:schemeClr val="tx1"/>
                </a:solidFill>
                <a:latin typeface="Arial" panose="020B0604020202020204" pitchFamily="34" charset="0"/>
                <a:cs typeface="Arial" panose="020B0604020202020204" pitchFamily="34" charset="0"/>
              </a:rPr>
              <a:t> Internal warfare.</a:t>
            </a:r>
          </a:p>
          <a:p>
            <a:pPr>
              <a:spcBef>
                <a:spcPts val="0"/>
              </a:spcBef>
              <a:spcAft>
                <a:spcPts val="0"/>
              </a:spcAft>
            </a:pPr>
            <a:r>
              <a:rPr lang="en-US" sz="2700" dirty="0">
                <a:solidFill>
                  <a:schemeClr val="tx1"/>
                </a:solidFill>
                <a:latin typeface="Arial" panose="020B0604020202020204" pitchFamily="34" charset="0"/>
                <a:cs typeface="Arial" panose="020B0604020202020204" pitchFamily="34" charset="0"/>
              </a:rPr>
              <a:t>God will destroy those who are persecuting the church. </a:t>
            </a:r>
            <a:br>
              <a:rPr lang="en-US" sz="2700" dirty="0">
                <a:solidFill>
                  <a:schemeClr val="tx1"/>
                </a:solidFill>
                <a:latin typeface="Arial" panose="020B0604020202020204" pitchFamily="34" charset="0"/>
                <a:cs typeface="Arial" panose="020B0604020202020204" pitchFamily="34" charset="0"/>
              </a:rPr>
            </a:br>
            <a:r>
              <a:rPr lang="en-US" sz="2700" dirty="0">
                <a:solidFill>
                  <a:schemeClr val="tx1"/>
                </a:solidFill>
                <a:latin typeface="Arial" panose="020B0604020202020204" pitchFamily="34" charset="0"/>
                <a:cs typeface="Arial" panose="020B0604020202020204" pitchFamily="34" charset="0"/>
              </a:rPr>
              <a:t>Revelation 17:14, </a:t>
            </a:r>
            <a:r>
              <a:rPr lang="en-US" sz="2700" i="1" dirty="0">
                <a:solidFill>
                  <a:schemeClr val="tx1"/>
                </a:solidFill>
                <a:latin typeface="Arial" panose="020B0604020202020204" pitchFamily="34" charset="0"/>
                <a:cs typeface="Arial" panose="020B0604020202020204" pitchFamily="34" charset="0"/>
              </a:rPr>
              <a:t>“These shall war against the Lamb, and the Lamb shall overcome them, for he is Lord of lords, and King of kings; and they (also shall overcome) that are with him, called and chosen and faithful.”</a:t>
            </a:r>
            <a:endParaRPr lang="en-US" sz="2700" b="1" i="1" dirty="0">
              <a:solidFill>
                <a:schemeClr val="tx1"/>
              </a:solidFill>
              <a:latin typeface="Arial" panose="020B0604020202020204" pitchFamily="34" charset="0"/>
              <a:cs typeface="Arial" panose="020B0604020202020204" pitchFamily="34" charset="0"/>
            </a:endParaRP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5803FAD8-D488-4BC4-BEF9-A2A5329E216A}"/>
              </a:ext>
            </a:extLst>
          </p:cNvPr>
          <p:cNvSpPr>
            <a:spLocks noGrp="1"/>
          </p:cNvSpPr>
          <p:nvPr>
            <p:ph type="sldNum" sz="quarter" idx="12"/>
          </p:nvPr>
        </p:nvSpPr>
        <p:spPr/>
        <p:txBody>
          <a:bodyPr/>
          <a:lstStyle/>
          <a:p>
            <a:fld id="{EC26C06F-222D-41C7-8875-DABDA8360C42}" type="slidenum">
              <a:rPr lang="en-US" smtClean="0"/>
              <a:t>22</a:t>
            </a:fld>
            <a:endParaRPr lang="en-US"/>
          </a:p>
        </p:txBody>
      </p:sp>
      <p:sp>
        <p:nvSpPr>
          <p:cNvPr id="8" name="Rectangle 2">
            <a:extLst>
              <a:ext uri="{FF2B5EF4-FFF2-40B4-BE49-F238E27FC236}">
                <a16:creationId xmlns:a16="http://schemas.microsoft.com/office/drawing/2014/main" id="{18AA8068-D4B1-415A-ADCE-FEBE9D34E6C0}"/>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37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5087547"/>
          </a:xfrm>
        </p:spPr>
        <p:txBody>
          <a:bodyPr>
            <a:spAutoFit/>
          </a:bodyPr>
          <a:lstStyle/>
          <a:p>
            <a:pPr marL="0" indent="0">
              <a:buNone/>
            </a:pPr>
            <a:r>
              <a:rPr lang="en-US" sz="2800" i="1" dirty="0">
                <a:solidFill>
                  <a:srgbClr val="FFFF00"/>
                </a:solidFill>
                <a:latin typeface="Arial" panose="020B0604020202020204" pitchFamily="34" charset="0"/>
                <a:cs typeface="Arial" panose="020B0604020202020204" pitchFamily="34" charset="0"/>
              </a:rPr>
              <a:t>“</a:t>
            </a:r>
            <a:r>
              <a:rPr lang="en-US" sz="2800" b="1" i="1" dirty="0">
                <a:solidFill>
                  <a:srgbClr val="FFFF00"/>
                </a:solidFill>
                <a:latin typeface="Arial" panose="020B0604020202020204" pitchFamily="34" charset="0"/>
                <a:cs typeface="Arial" panose="020B0604020202020204" pitchFamily="34" charset="0"/>
              </a:rPr>
              <a:t>In That Day</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The People of God Will Be Refined and Purified By Persecution. 13:7-14:21</a:t>
            </a:r>
          </a:p>
          <a:p>
            <a:r>
              <a:rPr lang="en-US" sz="3200" i="1" dirty="0">
                <a:solidFill>
                  <a:schemeClr val="tx1"/>
                </a:solidFill>
                <a:latin typeface="Arial" panose="020B0604020202020204" pitchFamily="34" charset="0"/>
                <a:cs typeface="Arial" panose="020B0604020202020204" pitchFamily="34" charset="0"/>
              </a:rPr>
              <a:t>“In that day”</a:t>
            </a:r>
            <a:r>
              <a:rPr lang="en-US" sz="3200" dirty="0">
                <a:solidFill>
                  <a:schemeClr val="tx1"/>
                </a:solidFill>
                <a:latin typeface="Arial" panose="020B0604020202020204" pitchFamily="34" charset="0"/>
                <a:cs typeface="Arial" panose="020B0604020202020204" pitchFamily="34" charset="0"/>
              </a:rPr>
              <a:t> – 14:20-21, “there shall be no more a Canaanite in the house of Jehovah of hosts.”</a:t>
            </a:r>
          </a:p>
          <a:p>
            <a:pPr lvl="1"/>
            <a:r>
              <a:rPr lang="en-US" sz="2800" dirty="0">
                <a:solidFill>
                  <a:schemeClr val="tx1"/>
                </a:solidFill>
                <a:latin typeface="Arial" panose="020B0604020202020204" pitchFamily="34" charset="0"/>
                <a:cs typeface="Arial" panose="020B0604020202020204" pitchFamily="34" charset="0"/>
              </a:rPr>
              <a:t>They were known for their ungodly ways. Here they represent an unholy and ungodly person.</a:t>
            </a:r>
          </a:p>
          <a:p>
            <a:pPr lvl="1"/>
            <a:r>
              <a:rPr lang="en-US" sz="2800" dirty="0">
                <a:solidFill>
                  <a:schemeClr val="tx1"/>
                </a:solidFill>
                <a:latin typeface="Arial" panose="020B0604020202020204" pitchFamily="34" charset="0"/>
                <a:cs typeface="Arial" panose="020B0604020202020204" pitchFamily="34" charset="0"/>
              </a:rPr>
              <a:t>The removal of the Canaanite guarantees the end of every threat of impurity in the kingdom of God (church of Christ).</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DC89FA32-9883-4048-88E1-181292076107}"/>
              </a:ext>
            </a:extLst>
          </p:cNvPr>
          <p:cNvSpPr>
            <a:spLocks noGrp="1"/>
          </p:cNvSpPr>
          <p:nvPr>
            <p:ph type="sldNum" sz="quarter" idx="12"/>
          </p:nvPr>
        </p:nvSpPr>
        <p:spPr/>
        <p:txBody>
          <a:bodyPr/>
          <a:lstStyle/>
          <a:p>
            <a:fld id="{EC26C06F-222D-41C7-8875-DABDA8360C42}" type="slidenum">
              <a:rPr lang="en-US" smtClean="0"/>
              <a:t>23</a:t>
            </a:fld>
            <a:endParaRPr lang="en-US"/>
          </a:p>
        </p:txBody>
      </p:sp>
      <p:sp>
        <p:nvSpPr>
          <p:cNvPr id="8" name="Rectangle 2">
            <a:extLst>
              <a:ext uri="{FF2B5EF4-FFF2-40B4-BE49-F238E27FC236}">
                <a16:creationId xmlns:a16="http://schemas.microsoft.com/office/drawing/2014/main" id="{6021F309-45AA-4F6E-A5F7-C62EF21A4A50}"/>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69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93273B-3B78-4BCE-BEF2-EEAC8540F492}"/>
              </a:ext>
            </a:extLst>
          </p:cNvPr>
          <p:cNvSpPr>
            <a:spLocks noGrp="1"/>
          </p:cNvSpPr>
          <p:nvPr>
            <p:ph type="body" idx="1"/>
          </p:nvPr>
        </p:nvSpPr>
        <p:spPr>
          <a:xfrm>
            <a:off x="410539" y="1777075"/>
            <a:ext cx="3657258" cy="461665"/>
          </a:xfrm>
        </p:spPr>
        <p:txBody>
          <a:bodyPr>
            <a:spAutoFit/>
          </a:bodyPr>
          <a:lstStyle/>
          <a:p>
            <a:r>
              <a:rPr lang="en-US" sz="2400" b="1" dirty="0">
                <a:solidFill>
                  <a:schemeClr val="tx1"/>
                </a:solidFill>
                <a:latin typeface="Arial" panose="020B0604020202020204" pitchFamily="34" charset="0"/>
                <a:cs typeface="Arial" panose="020B0604020202020204" pitchFamily="34" charset="0"/>
              </a:rPr>
              <a:t>OT Prophecy</a:t>
            </a:r>
            <a:endParaRPr lang="en-US" dirty="0">
              <a:solidFill>
                <a:schemeClr val="tx1"/>
              </a:solidFill>
            </a:endParaRPr>
          </a:p>
        </p:txBody>
      </p:sp>
      <p:sp>
        <p:nvSpPr>
          <p:cNvPr id="4" name="Content Placeholder 3">
            <a:extLst>
              <a:ext uri="{FF2B5EF4-FFF2-40B4-BE49-F238E27FC236}">
                <a16:creationId xmlns:a16="http://schemas.microsoft.com/office/drawing/2014/main" id="{881EC708-F019-4062-A1D5-129CE203CF11}"/>
              </a:ext>
            </a:extLst>
          </p:cNvPr>
          <p:cNvSpPr>
            <a:spLocks noGrp="1"/>
          </p:cNvSpPr>
          <p:nvPr>
            <p:ph sz="half" idx="2"/>
          </p:nvPr>
        </p:nvSpPr>
        <p:spPr>
          <a:xfrm>
            <a:off x="104565" y="2189109"/>
            <a:ext cx="4344987" cy="4607415"/>
          </a:xfrm>
        </p:spPr>
        <p:txBody>
          <a:bodyPr>
            <a:spAutoFit/>
          </a:bodyPr>
          <a:lstStyle/>
          <a:p>
            <a:r>
              <a:rPr lang="en-US" sz="1800" dirty="0">
                <a:solidFill>
                  <a:schemeClr val="tx1"/>
                </a:solidFill>
                <a:latin typeface="Arial" panose="020B0604020202020204" pitchFamily="34" charset="0"/>
                <a:cs typeface="Arial" panose="020B0604020202020204" pitchFamily="34" charset="0"/>
              </a:rPr>
              <a:t>The Lamb on the throne. 2:10-13</a:t>
            </a:r>
          </a:p>
          <a:p>
            <a:r>
              <a:rPr lang="en-US" sz="1800" dirty="0">
                <a:solidFill>
                  <a:schemeClr val="tx1"/>
                </a:solidFill>
                <a:latin typeface="Arial" panose="020B0604020202020204" pitchFamily="34" charset="0"/>
                <a:cs typeface="Arial" panose="020B0604020202020204" pitchFamily="34" charset="0"/>
              </a:rPr>
              <a:t>Shall Build A Temple. 6:12</a:t>
            </a:r>
          </a:p>
          <a:p>
            <a:pPr marL="36900" indent="0">
              <a:buNone/>
            </a:pPr>
            <a:endParaRPr lang="en-US" sz="1800"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A Heavenly High Priest. 6:12-13</a:t>
            </a:r>
          </a:p>
          <a:p>
            <a:r>
              <a:rPr lang="en-US" sz="1800" dirty="0">
                <a:solidFill>
                  <a:schemeClr val="tx1"/>
                </a:solidFill>
                <a:latin typeface="Arial" panose="020B0604020202020204" pitchFamily="34" charset="0"/>
                <a:cs typeface="Arial" panose="020B0604020202020204" pitchFamily="34" charset="0"/>
              </a:rPr>
              <a:t>Shall Sit And Rule. 6:12-13</a:t>
            </a:r>
          </a:p>
          <a:p>
            <a:r>
              <a:rPr lang="en-US" sz="1800" dirty="0">
                <a:solidFill>
                  <a:schemeClr val="tx1"/>
                </a:solidFill>
                <a:latin typeface="Arial" panose="020B0604020202020204" pitchFamily="34" charset="0"/>
                <a:cs typeface="Arial" panose="020B0604020202020204" pitchFamily="34" charset="0"/>
              </a:rPr>
              <a:t>King shall come; Triumphal Entry. 9:9-10</a:t>
            </a:r>
          </a:p>
          <a:p>
            <a:r>
              <a:rPr lang="en-US" sz="1800" dirty="0">
                <a:solidFill>
                  <a:schemeClr val="tx1"/>
                </a:solidFill>
                <a:latin typeface="Arial" panose="020B0604020202020204" pitchFamily="34" charset="0"/>
                <a:cs typeface="Arial" panose="020B0604020202020204" pitchFamily="34" charset="0"/>
              </a:rPr>
              <a:t>Sold for 30 pieces of silver. 11:12-13</a:t>
            </a:r>
          </a:p>
          <a:p>
            <a:r>
              <a:rPr lang="en-US" sz="1800" dirty="0">
                <a:solidFill>
                  <a:schemeClr val="tx1"/>
                </a:solidFill>
                <a:latin typeface="Arial" panose="020B0604020202020204" pitchFamily="34" charset="0"/>
                <a:cs typeface="Arial" panose="020B0604020202020204" pitchFamily="34" charset="0"/>
              </a:rPr>
              <a:t>Money buys potter’s field. 11:12-13</a:t>
            </a:r>
          </a:p>
          <a:p>
            <a:r>
              <a:rPr lang="en-US" sz="1800" dirty="0">
                <a:solidFill>
                  <a:schemeClr val="tx1"/>
                </a:solidFill>
                <a:latin typeface="Arial" panose="020B0604020202020204" pitchFamily="34" charset="0"/>
                <a:cs typeface="Arial" panose="020B0604020202020204" pitchFamily="34" charset="0"/>
              </a:rPr>
              <a:t>Piercing of His body. 12:10</a:t>
            </a:r>
          </a:p>
          <a:p>
            <a:r>
              <a:rPr lang="en-US" sz="1800" dirty="0">
                <a:solidFill>
                  <a:schemeClr val="tx1"/>
                </a:solidFill>
                <a:latin typeface="Arial" panose="020B0604020202020204" pitchFamily="34" charset="0"/>
                <a:cs typeface="Arial" panose="020B0604020202020204" pitchFamily="34" charset="0"/>
              </a:rPr>
              <a:t>Shepherd smitten – sheep scattered. 13:1, 6, 7</a:t>
            </a:r>
            <a:endParaRPr lang="en-US" dirty="0">
              <a:solidFill>
                <a:schemeClr val="tx1"/>
              </a:solidFill>
            </a:endParaRPr>
          </a:p>
        </p:txBody>
      </p:sp>
      <p:sp>
        <p:nvSpPr>
          <p:cNvPr id="5" name="Text Placeholder 4">
            <a:extLst>
              <a:ext uri="{FF2B5EF4-FFF2-40B4-BE49-F238E27FC236}">
                <a16:creationId xmlns:a16="http://schemas.microsoft.com/office/drawing/2014/main" id="{8E45B186-A5A0-4604-AD37-4D015FBF4F16}"/>
              </a:ext>
            </a:extLst>
          </p:cNvPr>
          <p:cNvSpPr>
            <a:spLocks noGrp="1"/>
          </p:cNvSpPr>
          <p:nvPr>
            <p:ph type="body" sz="quarter" idx="3"/>
          </p:nvPr>
        </p:nvSpPr>
        <p:spPr>
          <a:xfrm>
            <a:off x="5076205" y="1760584"/>
            <a:ext cx="3671498" cy="461665"/>
          </a:xfrm>
        </p:spPr>
        <p:txBody>
          <a:bodyPr>
            <a:spAutoFit/>
          </a:bodyPr>
          <a:lstStyle/>
          <a:p>
            <a:r>
              <a:rPr lang="en-US" sz="2400" b="1" dirty="0">
                <a:solidFill>
                  <a:schemeClr val="tx1"/>
                </a:solidFill>
                <a:latin typeface="Arial" panose="020B0604020202020204" pitchFamily="34" charset="0"/>
                <a:cs typeface="Arial" panose="020B0604020202020204" pitchFamily="34" charset="0"/>
              </a:rPr>
              <a:t>NT Fulfillment</a:t>
            </a:r>
            <a:endParaRPr lang="en-US" dirty="0">
              <a:solidFill>
                <a:schemeClr val="tx1"/>
              </a:solidFill>
            </a:endParaRPr>
          </a:p>
        </p:txBody>
      </p:sp>
      <p:sp>
        <p:nvSpPr>
          <p:cNvPr id="6" name="Content Placeholder 5">
            <a:extLst>
              <a:ext uri="{FF2B5EF4-FFF2-40B4-BE49-F238E27FC236}">
                <a16:creationId xmlns:a16="http://schemas.microsoft.com/office/drawing/2014/main" id="{8BBA9C8B-BC29-4C70-97C1-6AD080880D03}"/>
              </a:ext>
            </a:extLst>
          </p:cNvPr>
          <p:cNvSpPr>
            <a:spLocks noGrp="1"/>
          </p:cNvSpPr>
          <p:nvPr>
            <p:ph sz="quarter" idx="4"/>
          </p:nvPr>
        </p:nvSpPr>
        <p:spPr>
          <a:xfrm>
            <a:off x="4334652" y="2238740"/>
            <a:ext cx="4942247" cy="4287355"/>
          </a:xfrm>
        </p:spPr>
        <p:txBody>
          <a:bodyPr>
            <a:spAutoFit/>
          </a:bodyPr>
          <a:lstStyle/>
          <a:p>
            <a:r>
              <a:rPr lang="en-US" sz="1800" dirty="0">
                <a:solidFill>
                  <a:schemeClr val="tx1"/>
                </a:solidFill>
                <a:latin typeface="Arial" panose="020B0604020202020204" pitchFamily="34" charset="0"/>
                <a:cs typeface="Arial" panose="020B0604020202020204" pitchFamily="34" charset="0"/>
              </a:rPr>
              <a:t>Revelation 5:13; 6:9; 21:24; 22:1-5</a:t>
            </a:r>
          </a:p>
          <a:p>
            <a:r>
              <a:rPr lang="en-US" sz="1800" dirty="0">
                <a:solidFill>
                  <a:schemeClr val="tx1"/>
                </a:solidFill>
                <a:latin typeface="Arial" panose="020B0604020202020204" pitchFamily="34" charset="0"/>
                <a:cs typeface="Arial" panose="020B0604020202020204" pitchFamily="34" charset="0"/>
              </a:rPr>
              <a:t>John 2:19-21; Ephesians 2:20-21;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1 Peter 2:5</a:t>
            </a:r>
          </a:p>
          <a:p>
            <a:r>
              <a:rPr lang="en-US" sz="1800" dirty="0">
                <a:solidFill>
                  <a:schemeClr val="tx1"/>
                </a:solidFill>
                <a:latin typeface="Arial" panose="020B0604020202020204" pitchFamily="34" charset="0"/>
                <a:cs typeface="Arial" panose="020B0604020202020204" pitchFamily="34" charset="0"/>
              </a:rPr>
              <a:t>Hebrews 4:4; 8:1-2</a:t>
            </a:r>
          </a:p>
          <a:p>
            <a:r>
              <a:rPr lang="en-US" sz="1800" dirty="0">
                <a:solidFill>
                  <a:schemeClr val="tx1"/>
                </a:solidFill>
                <a:latin typeface="Arial" panose="020B0604020202020204" pitchFamily="34" charset="0"/>
                <a:cs typeface="Arial" panose="020B0604020202020204" pitchFamily="34" charset="0"/>
              </a:rPr>
              <a:t>Hebrews 1:3-8; 1 Corinthians 15:24-28</a:t>
            </a:r>
          </a:p>
          <a:p>
            <a:r>
              <a:rPr lang="en-US" sz="1800" dirty="0">
                <a:solidFill>
                  <a:schemeClr val="tx1"/>
                </a:solidFill>
                <a:latin typeface="Arial" panose="020B0604020202020204" pitchFamily="34" charset="0"/>
                <a:cs typeface="Arial" panose="020B0604020202020204" pitchFamily="34" charset="0"/>
              </a:rPr>
              <a:t>Matthew. 21:4-5; Mark 11:9, 10; John 18:36-37</a:t>
            </a:r>
          </a:p>
          <a:p>
            <a:r>
              <a:rPr lang="en-US" sz="1800" dirty="0">
                <a:solidFill>
                  <a:schemeClr val="tx1"/>
                </a:solidFill>
                <a:latin typeface="Arial" panose="020B0604020202020204" pitchFamily="34" charset="0"/>
                <a:cs typeface="Arial" panose="020B0604020202020204" pitchFamily="34" charset="0"/>
              </a:rPr>
              <a:t>Matthew 26:14-15; 27:3-5</a:t>
            </a:r>
          </a:p>
          <a:p>
            <a:r>
              <a:rPr lang="en-US" sz="1800" dirty="0">
                <a:solidFill>
                  <a:schemeClr val="tx1"/>
                </a:solidFill>
                <a:latin typeface="Arial" panose="020B0604020202020204" pitchFamily="34" charset="0"/>
                <a:cs typeface="Arial" panose="020B0604020202020204" pitchFamily="34" charset="0"/>
              </a:rPr>
              <a:t>Matthew 27:9</a:t>
            </a:r>
          </a:p>
          <a:p>
            <a:r>
              <a:rPr lang="en-US" sz="1800" dirty="0">
                <a:solidFill>
                  <a:schemeClr val="tx1"/>
                </a:solidFill>
                <a:latin typeface="Arial" panose="020B0604020202020204" pitchFamily="34" charset="0"/>
                <a:cs typeface="Arial" panose="020B0604020202020204" pitchFamily="34" charset="0"/>
              </a:rPr>
              <a:t>John 19:28-34, 37; Revelation 1:7</a:t>
            </a:r>
          </a:p>
          <a:p>
            <a:r>
              <a:rPr lang="en-US" sz="1800" dirty="0">
                <a:solidFill>
                  <a:schemeClr val="tx1"/>
                </a:solidFill>
                <a:latin typeface="Arial" panose="020B0604020202020204" pitchFamily="34" charset="0"/>
                <a:cs typeface="Arial" panose="020B0604020202020204" pitchFamily="34" charset="0"/>
              </a:rPr>
              <a:t>Matthew 26:31; Mark 14:27; John 16:32</a:t>
            </a:r>
            <a:endParaRPr lang="en-US" dirty="0">
              <a:solidFill>
                <a:schemeClr val="tx1"/>
              </a:solidFill>
            </a:endParaRPr>
          </a:p>
        </p:txBody>
      </p:sp>
      <p:cxnSp>
        <p:nvCxnSpPr>
          <p:cNvPr id="8" name="Straight Connector 14">
            <a:extLst>
              <a:ext uri="{FF2B5EF4-FFF2-40B4-BE49-F238E27FC236}">
                <a16:creationId xmlns:a16="http://schemas.microsoft.com/office/drawing/2014/main" id="{1EF2CE52-CDE4-443A-9171-2D77A02B564E}"/>
              </a:ext>
            </a:extLst>
          </p:cNvPr>
          <p:cNvCxnSpPr>
            <a:cxnSpLocks noChangeShapeType="1"/>
          </p:cNvCxnSpPr>
          <p:nvPr/>
        </p:nvCxnSpPr>
        <p:spPr bwMode="auto">
          <a:xfrm>
            <a:off x="453211" y="1027655"/>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A659D3A5-D7E7-411C-A459-7D6D4E7354EE}"/>
              </a:ext>
            </a:extLst>
          </p:cNvPr>
          <p:cNvSpPr txBox="1"/>
          <p:nvPr/>
        </p:nvSpPr>
        <p:spPr>
          <a:xfrm>
            <a:off x="160260" y="1096586"/>
            <a:ext cx="884234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500" b="1" i="0" u="none" strike="noStrike" kern="1200" cap="none" spc="0" normalizeH="0" baseline="0" noProof="0" dirty="0">
                <a:ln>
                  <a:solidFill>
                    <a:prstClr val="black">
                      <a:lumMod val="75000"/>
                      <a:lumOff val="25000"/>
                      <a:alpha val="10000"/>
                    </a:prstClr>
                  </a:solidFill>
                </a:ln>
                <a:effectLst>
                  <a:outerShdw blurRad="9525" dist="25400" dir="14640000" algn="tl" rotWithShape="0">
                    <a:prstClr val="black">
                      <a:alpha val="30000"/>
                    </a:prstClr>
                  </a:outerShdw>
                </a:effectLst>
                <a:uLnTx/>
                <a:uFillTx/>
                <a:latin typeface="Arial" panose="020B0604020202020204" pitchFamily="34" charset="0"/>
                <a:ea typeface="+mn-ea"/>
                <a:cs typeface="Arial" panose="020B0604020202020204" pitchFamily="34" charset="0"/>
              </a:rPr>
              <a:t>The messianic prophecies from Zechariah are as follows:</a:t>
            </a:r>
            <a:endParaRPr kumimoji="0" lang="en-US" sz="2500" b="0" i="0" u="none" strike="noStrike" kern="1200" cap="none" spc="0" normalizeH="0" baseline="0" noProof="0" dirty="0">
              <a:ln>
                <a:solidFill>
                  <a:prstClr val="black">
                    <a:lumMod val="75000"/>
                    <a:lumOff val="25000"/>
                    <a:alpha val="10000"/>
                  </a:prstClr>
                </a:solidFill>
              </a:ln>
              <a:effectLst>
                <a:outerShdw blurRad="9525" dist="25400" dir="14640000" algn="tl" rotWithShape="0">
                  <a:prstClr val="black">
                    <a:alpha val="30000"/>
                  </a:prstClr>
                </a:outerShdw>
              </a:effectLst>
              <a:uLnTx/>
              <a:uFillTx/>
              <a:latin typeface="Arial" panose="020B0604020202020204" pitchFamily="34" charset="0"/>
              <a:ea typeface="+mn-ea"/>
              <a:cs typeface="Arial" panose="020B0604020202020204" pitchFamily="34" charset="0"/>
            </a:endParaRPr>
          </a:p>
        </p:txBody>
      </p:sp>
      <p:sp>
        <p:nvSpPr>
          <p:cNvPr id="11" name="Rectangle 2">
            <a:extLst>
              <a:ext uri="{FF2B5EF4-FFF2-40B4-BE49-F238E27FC236}">
                <a16:creationId xmlns:a16="http://schemas.microsoft.com/office/drawing/2014/main" id="{675C40F0-68C5-46CC-929D-5640F5AED1F1}"/>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258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04800" y="1295399"/>
            <a:ext cx="8565823" cy="4813625"/>
          </a:xfrm>
        </p:spPr>
        <p:txBody>
          <a:bodyPr wrap="square">
            <a:spAutoFit/>
          </a:bodyPr>
          <a:lstStyle/>
          <a:p>
            <a:r>
              <a:rPr lang="en-US" sz="2200" dirty="0">
                <a:solidFill>
                  <a:schemeClr val="tx1"/>
                </a:solidFill>
                <a:latin typeface="Arial" panose="020B0604020202020204" pitchFamily="34" charset="0"/>
                <a:cs typeface="Arial" panose="020B0604020202020204" pitchFamily="34" charset="0"/>
              </a:rPr>
              <a:t>Zechariah 12:10 ➔ </a:t>
            </a:r>
            <a:r>
              <a:rPr lang="en-US" sz="2200" dirty="0">
                <a:solidFill>
                  <a:srgbClr val="FFFF00"/>
                </a:solidFill>
                <a:latin typeface="Arial" panose="020B0604020202020204" pitchFamily="34" charset="0"/>
                <a:cs typeface="Arial" panose="020B0604020202020204" pitchFamily="34" charset="0"/>
              </a:rPr>
              <a:t>Look on the pierced one </a:t>
            </a:r>
            <a:r>
              <a:rPr lang="en-US" sz="2200" dirty="0">
                <a:solidFill>
                  <a:schemeClr val="tx1"/>
                </a:solidFill>
                <a:latin typeface="Arial" panose="020B0604020202020204" pitchFamily="34" charset="0"/>
                <a:cs typeface="Arial" panose="020B0604020202020204" pitchFamily="34" charset="0"/>
              </a:rPr>
              <a:t>➔ John 19:37</a:t>
            </a:r>
          </a:p>
          <a:p>
            <a:r>
              <a:rPr lang="en-US" sz="2200" dirty="0">
                <a:solidFill>
                  <a:schemeClr val="tx1"/>
                </a:solidFill>
                <a:latin typeface="Arial" panose="020B0604020202020204" pitchFamily="34" charset="0"/>
                <a:cs typeface="Arial" panose="020B0604020202020204" pitchFamily="34" charset="0"/>
              </a:rPr>
              <a:t>Zechariah 13:1 ➔ </a:t>
            </a:r>
            <a:r>
              <a:rPr lang="en-US" sz="2200" dirty="0">
                <a:solidFill>
                  <a:srgbClr val="FFFF00"/>
                </a:solidFill>
                <a:latin typeface="Arial" panose="020B0604020202020204" pitchFamily="34" charset="0"/>
                <a:cs typeface="Arial" panose="020B0604020202020204" pitchFamily="34" charset="0"/>
              </a:rPr>
              <a:t>Fountain for sin opened </a:t>
            </a:r>
            <a:r>
              <a:rPr lang="en-US" sz="2200" dirty="0">
                <a:solidFill>
                  <a:schemeClr val="tx1"/>
                </a:solidFill>
                <a:latin typeface="Arial" panose="020B0604020202020204" pitchFamily="34" charset="0"/>
                <a:cs typeface="Arial" panose="020B0604020202020204" pitchFamily="34" charset="0"/>
              </a:rPr>
              <a:t>➔ Revelation 1:5</a:t>
            </a:r>
          </a:p>
          <a:p>
            <a:r>
              <a:rPr lang="en-US" sz="2200" dirty="0">
                <a:solidFill>
                  <a:schemeClr val="tx1"/>
                </a:solidFill>
                <a:latin typeface="Arial" panose="020B0604020202020204" pitchFamily="34" charset="0"/>
                <a:cs typeface="Arial" panose="020B0604020202020204" pitchFamily="34" charset="0"/>
              </a:rPr>
              <a:t>Zechariah 13:2 ➔ </a:t>
            </a:r>
            <a:r>
              <a:rPr lang="en-US" sz="2200" dirty="0">
                <a:solidFill>
                  <a:srgbClr val="FFFF00"/>
                </a:solidFill>
                <a:latin typeface="Arial" panose="020B0604020202020204" pitchFamily="34" charset="0"/>
                <a:cs typeface="Arial" panose="020B0604020202020204" pitchFamily="34" charset="0"/>
              </a:rPr>
              <a:t>Supernatural ceased </a:t>
            </a:r>
            <a:r>
              <a:rPr lang="en-US" sz="2200" dirty="0">
                <a:solidFill>
                  <a:schemeClr val="tx1"/>
                </a:solidFill>
                <a:latin typeface="Arial" panose="020B0604020202020204" pitchFamily="34" charset="0"/>
                <a:cs typeface="Arial" panose="020B0604020202020204" pitchFamily="34" charset="0"/>
              </a:rPr>
              <a:t>➔ 1 Corinthians 13:8-10</a:t>
            </a:r>
          </a:p>
          <a:p>
            <a:r>
              <a:rPr lang="en-US" sz="2200" dirty="0">
                <a:solidFill>
                  <a:schemeClr val="tx1"/>
                </a:solidFill>
                <a:latin typeface="Arial" panose="020B0604020202020204" pitchFamily="34" charset="0"/>
                <a:cs typeface="Arial" panose="020B0604020202020204" pitchFamily="34" charset="0"/>
              </a:rPr>
              <a:t>Zechariah 13:7 ➔ </a:t>
            </a:r>
            <a:r>
              <a:rPr lang="en-US" sz="2200" dirty="0">
                <a:solidFill>
                  <a:srgbClr val="FFFF00"/>
                </a:solidFill>
                <a:latin typeface="Arial" panose="020B0604020202020204" pitchFamily="34" charset="0"/>
                <a:cs typeface="Arial" panose="020B0604020202020204" pitchFamily="34" charset="0"/>
              </a:rPr>
              <a:t>Smite the Shepherd </a:t>
            </a:r>
            <a:r>
              <a:rPr lang="en-US" sz="2200" dirty="0">
                <a:solidFill>
                  <a:schemeClr val="tx1"/>
                </a:solidFill>
                <a:latin typeface="Arial" panose="020B0604020202020204" pitchFamily="34" charset="0"/>
                <a:cs typeface="Arial" panose="020B0604020202020204" pitchFamily="34" charset="0"/>
              </a:rPr>
              <a:t>➔ Matthew 26:31</a:t>
            </a:r>
          </a:p>
          <a:p>
            <a:r>
              <a:rPr lang="en-US" sz="2200" dirty="0">
                <a:solidFill>
                  <a:schemeClr val="tx1"/>
                </a:solidFill>
                <a:latin typeface="Arial" panose="020B0604020202020204" pitchFamily="34" charset="0"/>
                <a:cs typeface="Arial" panose="020B0604020202020204" pitchFamily="34" charset="0"/>
              </a:rPr>
              <a:t>Zechariah 14:8 ➔ </a:t>
            </a:r>
            <a:r>
              <a:rPr lang="en-US" sz="2200" dirty="0">
                <a:solidFill>
                  <a:srgbClr val="FFFF00"/>
                </a:solidFill>
                <a:latin typeface="Arial" panose="020B0604020202020204" pitchFamily="34" charset="0"/>
                <a:cs typeface="Arial" panose="020B0604020202020204" pitchFamily="34" charset="0"/>
              </a:rPr>
              <a:t>Living waters </a:t>
            </a:r>
            <a:r>
              <a:rPr lang="en-US" sz="2200" dirty="0">
                <a:solidFill>
                  <a:schemeClr val="tx1"/>
                </a:solidFill>
                <a:latin typeface="Arial" panose="020B0604020202020204" pitchFamily="34" charset="0"/>
                <a:cs typeface="Arial" panose="020B0604020202020204" pitchFamily="34" charset="0"/>
              </a:rPr>
              <a:t>➔ John 7:37</a:t>
            </a:r>
          </a:p>
          <a:p>
            <a:pPr marL="36900" indent="0">
              <a:buNone/>
            </a:pP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The “Day” of Zechariah 14 is the “Day” of Zechariah 12-13</a:t>
            </a:r>
          </a:p>
          <a:p>
            <a:r>
              <a:rPr lang="en-US" sz="2400" dirty="0">
                <a:solidFill>
                  <a:schemeClr val="tx1"/>
                </a:solidFill>
                <a:latin typeface="Arial" panose="020B0604020202020204" pitchFamily="34" charset="0"/>
                <a:cs typeface="Arial" panose="020B0604020202020204" pitchFamily="34" charset="0"/>
              </a:rPr>
              <a:t>But the “Day” of Zechariah 12-13 has already come.</a:t>
            </a:r>
          </a:p>
          <a:p>
            <a:r>
              <a:rPr lang="en-US" sz="2400" dirty="0">
                <a:solidFill>
                  <a:schemeClr val="tx1"/>
                </a:solidFill>
                <a:latin typeface="Arial" panose="020B0604020202020204" pitchFamily="34" charset="0"/>
                <a:cs typeface="Arial" panose="020B0604020202020204" pitchFamily="34" charset="0"/>
              </a:rPr>
              <a:t>Therefore, the “Day” of Zechariah 14 has already come.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cf. Luke 24:44ff</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E0E4E5BC-8402-463C-B8B7-317CB3C0F5FF}"/>
              </a:ext>
            </a:extLst>
          </p:cNvPr>
          <p:cNvSpPr>
            <a:spLocks noGrp="1"/>
          </p:cNvSpPr>
          <p:nvPr>
            <p:ph type="sldNum" sz="quarter" idx="12"/>
          </p:nvPr>
        </p:nvSpPr>
        <p:spPr/>
        <p:txBody>
          <a:bodyPr/>
          <a:lstStyle/>
          <a:p>
            <a:fld id="{EC26C06F-222D-41C7-8875-DABDA8360C42}" type="slidenum">
              <a:rPr lang="en-US" smtClean="0"/>
              <a:t>25</a:t>
            </a:fld>
            <a:endParaRPr lang="en-US"/>
          </a:p>
        </p:txBody>
      </p:sp>
      <p:sp>
        <p:nvSpPr>
          <p:cNvPr id="8" name="Rectangle 2">
            <a:extLst>
              <a:ext uri="{FF2B5EF4-FFF2-40B4-BE49-F238E27FC236}">
                <a16:creationId xmlns:a16="http://schemas.microsoft.com/office/drawing/2014/main" id="{A64B2A9F-70B9-444A-A0A2-B65ADB6BF4AC}"/>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70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75414" y="1342535"/>
            <a:ext cx="9002598" cy="5293757"/>
          </a:xfrm>
        </p:spPr>
        <p:txBody>
          <a:bodyPr wrap="square">
            <a:spAutoFit/>
          </a:bodyPr>
          <a:lstStyle/>
          <a:p>
            <a:pPr marL="0" indent="0">
              <a:spcBef>
                <a:spcPts val="0"/>
              </a:spcBef>
              <a:spcAft>
                <a:spcPts val="0"/>
              </a:spcAft>
              <a:buNone/>
            </a:pPr>
            <a:r>
              <a:rPr lang="en-US" sz="2600" dirty="0">
                <a:solidFill>
                  <a:schemeClr val="tx1"/>
                </a:solidFill>
                <a:latin typeface="Arial" panose="020B0604020202020204" pitchFamily="34" charset="0"/>
                <a:cs typeface="Arial" panose="020B0604020202020204" pitchFamily="34" charset="0"/>
              </a:rPr>
              <a:t>NOTE: Zechariah wrote his prophecy to encourage the building of the temple, the house of God. This house of God represented the place of worship for the true living God.</a:t>
            </a:r>
          </a:p>
          <a:p>
            <a:pPr>
              <a:spcBef>
                <a:spcPts val="0"/>
              </a:spcBef>
              <a:spcAft>
                <a:spcPts val="0"/>
              </a:spcAft>
            </a:pPr>
            <a:r>
              <a:rPr lang="en-US" sz="2600" dirty="0">
                <a:solidFill>
                  <a:schemeClr val="tx1"/>
                </a:solidFill>
                <a:latin typeface="Arial" panose="020B0604020202020204" pitchFamily="34" charset="0"/>
                <a:cs typeface="Arial" panose="020B0604020202020204" pitchFamily="34" charset="0"/>
              </a:rPr>
              <a:t>However, </a:t>
            </a:r>
            <a:r>
              <a:rPr lang="en-US" sz="2600" i="1" dirty="0">
                <a:solidFill>
                  <a:schemeClr val="tx1"/>
                </a:solidFill>
                <a:latin typeface="Arial" panose="020B0604020202020204" pitchFamily="34" charset="0"/>
                <a:cs typeface="Arial" panose="020B0604020202020204" pitchFamily="34" charset="0"/>
              </a:rPr>
              <a:t>“in that day” </a:t>
            </a:r>
            <a:r>
              <a:rPr lang="en-US" sz="2600" dirty="0">
                <a:solidFill>
                  <a:schemeClr val="tx1"/>
                </a:solidFill>
                <a:latin typeface="Arial" panose="020B0604020202020204" pitchFamily="34" charset="0"/>
                <a:cs typeface="Arial" panose="020B0604020202020204" pitchFamily="34" charset="0"/>
              </a:rPr>
              <a:t>of the Messiah there will be no need for such a place, for God will be worshiped by all nations and in every place.</a:t>
            </a:r>
          </a:p>
          <a:p>
            <a:pPr>
              <a:spcBef>
                <a:spcPts val="0"/>
              </a:spcBef>
              <a:spcAft>
                <a:spcPts val="0"/>
              </a:spcAft>
            </a:pPr>
            <a:r>
              <a:rPr lang="en-US" sz="2600" dirty="0">
                <a:solidFill>
                  <a:schemeClr val="tx1"/>
                </a:solidFill>
                <a:latin typeface="Arial" panose="020B0604020202020204" pitchFamily="34" charset="0"/>
                <a:cs typeface="Arial" panose="020B0604020202020204" pitchFamily="34" charset="0"/>
              </a:rPr>
              <a:t>Jesus stated, </a:t>
            </a:r>
            <a:r>
              <a:rPr lang="en-US" sz="2600" i="1" dirty="0">
                <a:solidFill>
                  <a:schemeClr val="tx1"/>
                </a:solidFill>
                <a:latin typeface="Arial" panose="020B0604020202020204" pitchFamily="34" charset="0"/>
                <a:cs typeface="Arial" panose="020B0604020202020204" pitchFamily="34" charset="0"/>
              </a:rPr>
              <a:t>“ Ye worship that which ye know not: we worship that which we know; for salvation is from the Jews.</a:t>
            </a:r>
            <a:r>
              <a:rPr lang="en-US" sz="2600" b="1" i="1" dirty="0">
                <a:solidFill>
                  <a:schemeClr val="tx1"/>
                </a:solidFill>
                <a:latin typeface="Arial" panose="020B0604020202020204" pitchFamily="34" charset="0"/>
                <a:cs typeface="Arial" panose="020B0604020202020204" pitchFamily="34" charset="0"/>
              </a:rPr>
              <a:t> </a:t>
            </a:r>
            <a:r>
              <a:rPr lang="en-US" sz="2600" i="1" dirty="0">
                <a:solidFill>
                  <a:schemeClr val="tx1"/>
                </a:solidFill>
                <a:latin typeface="Arial" panose="020B0604020202020204" pitchFamily="34" charset="0"/>
                <a:cs typeface="Arial" panose="020B0604020202020204" pitchFamily="34" charset="0"/>
              </a:rPr>
              <a:t>But the hour cometh, and now is, when the true worshippers shall worship the Father in spirit and truth: for such doth the Father seek to be his worshippers. God is a Spirit: and they that worship him must worship in spirit and truth.” </a:t>
            </a:r>
            <a:r>
              <a:rPr lang="en-US" sz="2600" dirty="0">
                <a:solidFill>
                  <a:schemeClr val="tx1"/>
                </a:solidFill>
                <a:latin typeface="Arial" panose="020B0604020202020204" pitchFamily="34" charset="0"/>
                <a:cs typeface="Arial" panose="020B0604020202020204" pitchFamily="34" charset="0"/>
              </a:rPr>
              <a:t>(John 4:22-24)</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55D1CED7-D879-4F5C-BAF0-AAD7C3BEC969}"/>
              </a:ext>
            </a:extLst>
          </p:cNvPr>
          <p:cNvSpPr>
            <a:spLocks noGrp="1"/>
          </p:cNvSpPr>
          <p:nvPr>
            <p:ph type="sldNum" sz="quarter" idx="12"/>
          </p:nvPr>
        </p:nvSpPr>
        <p:spPr/>
        <p:txBody>
          <a:bodyPr/>
          <a:lstStyle/>
          <a:p>
            <a:fld id="{EC26C06F-222D-41C7-8875-DABDA8360C42}" type="slidenum">
              <a:rPr lang="en-US" smtClean="0"/>
              <a:t>26</a:t>
            </a:fld>
            <a:endParaRPr lang="en-US"/>
          </a:p>
        </p:txBody>
      </p:sp>
      <p:sp>
        <p:nvSpPr>
          <p:cNvPr id="8" name="Rectangle 2">
            <a:extLst>
              <a:ext uri="{FF2B5EF4-FFF2-40B4-BE49-F238E27FC236}">
                <a16:creationId xmlns:a16="http://schemas.microsoft.com/office/drawing/2014/main" id="{54845E57-5B71-42EA-BBB0-A38F7793EB7F}"/>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9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2">
            <a:extLst>
              <a:ext uri="{FF2B5EF4-FFF2-40B4-BE49-F238E27FC236}">
                <a16:creationId xmlns:a16="http://schemas.microsoft.com/office/drawing/2014/main" id="{0C1BEC90-4C0D-4FB5-B6F0-BF2AAD3C749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Jerusalem Is Rebuilt</a:t>
            </a:r>
          </a:p>
        </p:txBody>
      </p:sp>
      <p:sp>
        <p:nvSpPr>
          <p:cNvPr id="8195" name="Rectangle 3">
            <a:extLst>
              <a:ext uri="{FF2B5EF4-FFF2-40B4-BE49-F238E27FC236}">
                <a16:creationId xmlns:a16="http://schemas.microsoft.com/office/drawing/2014/main" id="{A77B64C6-A6D5-425A-903B-487B3448177A}"/>
              </a:ext>
            </a:extLst>
          </p:cNvPr>
          <p:cNvSpPr>
            <a:spLocks noGrp="1" noChangeArrowheads="1"/>
          </p:cNvSpPr>
          <p:nvPr>
            <p:ph idx="1"/>
          </p:nvPr>
        </p:nvSpPr>
        <p:spPr>
          <a:xfrm>
            <a:off x="381000" y="1219200"/>
            <a:ext cx="8382000" cy="830997"/>
          </a:xfrm>
        </p:spPr>
        <p:txBody>
          <a:bodyPr>
            <a:spAutoFit/>
          </a:bodyPr>
          <a:lstStyle/>
          <a:p>
            <a:pPr eaLnBrk="1" hangingPunct="1"/>
            <a:r>
              <a:rPr lang="en-US" altLang="en-US" sz="2400" dirty="0">
                <a:solidFill>
                  <a:schemeClr val="tx1"/>
                </a:solidFill>
                <a:latin typeface="Arial" panose="020B0604020202020204" pitchFamily="34" charset="0"/>
                <a:cs typeface="Arial" panose="020B0604020202020204" pitchFamily="34" charset="0"/>
              </a:rPr>
              <a:t>Persia now controls all the territories once held by Assyrian and Babylonian empires</a:t>
            </a:r>
          </a:p>
        </p:txBody>
      </p:sp>
      <p:pic>
        <p:nvPicPr>
          <p:cNvPr id="8204" name="Picture 12">
            <a:extLst>
              <a:ext uri="{FF2B5EF4-FFF2-40B4-BE49-F238E27FC236}">
                <a16:creationId xmlns:a16="http://schemas.microsoft.com/office/drawing/2014/main" id="{254BD7CF-A55C-49DF-A7F0-8DD7A096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3" y="2028833"/>
            <a:ext cx="88487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1" name="Straight Connector 11">
            <a:extLst>
              <a:ext uri="{FF2B5EF4-FFF2-40B4-BE49-F238E27FC236}">
                <a16:creationId xmlns:a16="http://schemas.microsoft.com/office/drawing/2014/main" id="{652FB279-BF75-443F-AC16-F836BE20DF3B}"/>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9E8AFA94-47EF-4FCD-8DD2-B1CA03D9891A}"/>
              </a:ext>
            </a:extLst>
          </p:cNvPr>
          <p:cNvSpPr>
            <a:spLocks noGrp="1"/>
          </p:cNvSpPr>
          <p:nvPr>
            <p:ph type="sldNum" sz="quarter" idx="12"/>
          </p:nvPr>
        </p:nvSpPr>
        <p:spPr/>
        <p:txBody>
          <a:bodyPr/>
          <a:lstStyle/>
          <a:p>
            <a:fld id="{EC26C06F-222D-41C7-8875-DABDA8360C42}"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a:extLst>
              <a:ext uri="{FF2B5EF4-FFF2-40B4-BE49-F238E27FC236}">
                <a16:creationId xmlns:a16="http://schemas.microsoft.com/office/drawing/2014/main" id="{9EC86D61-9EF6-43D1-A788-259AADDEA4EF}"/>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The People of Palestine</a:t>
            </a:r>
          </a:p>
        </p:txBody>
      </p:sp>
      <p:sp>
        <p:nvSpPr>
          <p:cNvPr id="11267" name="Rectangle 3">
            <a:extLst>
              <a:ext uri="{FF2B5EF4-FFF2-40B4-BE49-F238E27FC236}">
                <a16:creationId xmlns:a16="http://schemas.microsoft.com/office/drawing/2014/main" id="{B00296B5-AC3B-41A0-9D61-28C00FBCB208}"/>
              </a:ext>
            </a:extLst>
          </p:cNvPr>
          <p:cNvSpPr>
            <a:spLocks noGrp="1" noChangeArrowheads="1"/>
          </p:cNvSpPr>
          <p:nvPr>
            <p:ph idx="1"/>
          </p:nvPr>
        </p:nvSpPr>
        <p:spPr>
          <a:xfrm>
            <a:off x="381000" y="1295400"/>
            <a:ext cx="8382000" cy="4970591"/>
          </a:xfrm>
        </p:spPr>
        <p:txBody>
          <a:bodyPr>
            <a:spAutoFit/>
          </a:bodyPr>
          <a:lstStyle/>
          <a:p>
            <a:pPr eaLnBrk="1" hangingPunct="1"/>
            <a:r>
              <a:rPr lang="en-US" altLang="en-US" sz="3300" dirty="0">
                <a:solidFill>
                  <a:schemeClr val="tx1"/>
                </a:solidFill>
                <a:latin typeface="Arial" panose="020B0604020202020204" pitchFamily="34" charset="0"/>
                <a:cs typeface="Arial" panose="020B0604020202020204" pitchFamily="34" charset="0"/>
              </a:rPr>
              <a:t>They profited from the Jews’ absence</a:t>
            </a:r>
          </a:p>
          <a:p>
            <a:pPr lvl="1"/>
            <a:r>
              <a:rPr lang="en-US" altLang="en-US" sz="3000" dirty="0">
                <a:solidFill>
                  <a:schemeClr val="tx1"/>
                </a:solidFill>
                <a:latin typeface="Arial" panose="020B0604020202020204" pitchFamily="34" charset="0"/>
                <a:cs typeface="Arial" panose="020B0604020202020204" pitchFamily="34" charset="0"/>
              </a:rPr>
              <a:t>Adversaries: </a:t>
            </a:r>
            <a:r>
              <a:rPr lang="en-US" altLang="en-US" sz="3000" b="1" dirty="0">
                <a:solidFill>
                  <a:srgbClr val="FFC000"/>
                </a:solidFill>
                <a:latin typeface="Arial" panose="020B0604020202020204" pitchFamily="34" charset="0"/>
                <a:cs typeface="Arial" panose="020B0604020202020204" pitchFamily="34" charset="0"/>
              </a:rPr>
              <a:t>Samaritans,</a:t>
            </a:r>
            <a:r>
              <a:rPr lang="en-US" altLang="en-US" sz="3000" dirty="0">
                <a:latin typeface="Arial" panose="020B0604020202020204" pitchFamily="34" charset="0"/>
                <a:cs typeface="Arial" panose="020B0604020202020204" pitchFamily="34" charset="0"/>
              </a:rPr>
              <a:t> </a:t>
            </a:r>
            <a:r>
              <a:rPr lang="en-US" altLang="en-US" sz="3000" b="1" dirty="0">
                <a:solidFill>
                  <a:srgbClr val="FFC000"/>
                </a:solidFill>
                <a:latin typeface="Arial" panose="020B0604020202020204" pitchFamily="34" charset="0"/>
                <a:cs typeface="Arial" panose="020B0604020202020204" pitchFamily="34" charset="0"/>
              </a:rPr>
              <a:t>Ammonites,</a:t>
            </a:r>
            <a:r>
              <a:rPr lang="en-US" altLang="en-US" sz="3000" dirty="0">
                <a:latin typeface="Arial" panose="020B0604020202020204" pitchFamily="34" charset="0"/>
                <a:cs typeface="Arial" panose="020B0604020202020204" pitchFamily="34" charset="0"/>
              </a:rPr>
              <a:t> </a:t>
            </a:r>
            <a:r>
              <a:rPr lang="en-US" altLang="en-US" sz="3000" b="1" dirty="0">
                <a:solidFill>
                  <a:srgbClr val="FFC000"/>
                </a:solidFill>
                <a:latin typeface="Arial" panose="020B0604020202020204" pitchFamily="34" charset="0"/>
                <a:cs typeface="Arial" panose="020B0604020202020204" pitchFamily="34" charset="0"/>
              </a:rPr>
              <a:t>Edomites</a:t>
            </a:r>
            <a:r>
              <a:rPr lang="en-US" altLang="en-US" sz="3000" dirty="0">
                <a:solidFill>
                  <a:schemeClr val="tx1"/>
                </a:solidFill>
                <a:latin typeface="Arial" panose="020B0604020202020204" pitchFamily="34" charset="0"/>
                <a:cs typeface="Arial" panose="020B0604020202020204" pitchFamily="34" charset="0"/>
              </a:rPr>
              <a:t> and </a:t>
            </a:r>
            <a:r>
              <a:rPr lang="en-US" altLang="en-US" sz="3000" b="1" dirty="0">
                <a:solidFill>
                  <a:srgbClr val="FFC000"/>
                </a:solidFill>
                <a:latin typeface="Arial" panose="020B0604020202020204" pitchFamily="34" charset="0"/>
                <a:cs typeface="Arial" panose="020B0604020202020204" pitchFamily="34" charset="0"/>
              </a:rPr>
              <a:t>Nomadic tribes</a:t>
            </a:r>
            <a:r>
              <a:rPr lang="en-US" altLang="en-US" sz="3000" dirty="0">
                <a:solidFill>
                  <a:srgbClr val="FFC000"/>
                </a:solidFill>
                <a:latin typeface="Arial" panose="020B0604020202020204" pitchFamily="34" charset="0"/>
                <a:cs typeface="Arial" panose="020B0604020202020204" pitchFamily="34" charset="0"/>
              </a:rPr>
              <a:t> </a:t>
            </a:r>
            <a:r>
              <a:rPr lang="en-US" altLang="en-US" sz="3000" dirty="0">
                <a:solidFill>
                  <a:schemeClr val="tx1"/>
                </a:solidFill>
                <a:latin typeface="Arial" panose="020B0604020202020204" pitchFamily="34" charset="0"/>
                <a:cs typeface="Arial" panose="020B0604020202020204" pitchFamily="34" charset="0"/>
              </a:rPr>
              <a:t>moved into and nearer the fertile lands</a:t>
            </a:r>
          </a:p>
          <a:p>
            <a:pPr lvl="1" eaLnBrk="1" hangingPunct="1"/>
            <a:endParaRPr lang="en-US" altLang="en-US" sz="3000" dirty="0">
              <a:solidFill>
                <a:schemeClr val="tx1"/>
              </a:solidFill>
              <a:latin typeface="Arial" panose="020B0604020202020204" pitchFamily="34" charset="0"/>
              <a:cs typeface="Arial" panose="020B0604020202020204" pitchFamily="34" charset="0"/>
            </a:endParaRPr>
          </a:p>
          <a:p>
            <a:pPr lvl="1" eaLnBrk="1" hangingPunct="1"/>
            <a:r>
              <a:rPr lang="en-US" altLang="en-US" sz="3000" dirty="0">
                <a:solidFill>
                  <a:schemeClr val="tx1"/>
                </a:solidFill>
                <a:latin typeface="Arial" panose="020B0604020202020204" pitchFamily="34" charset="0"/>
                <a:cs typeface="Arial" panose="020B0604020202020204" pitchFamily="34" charset="0"/>
              </a:rPr>
              <a:t>Samaritans desired to help build the temple. Ezra 4:1ff; Nehemiah 2:17ff;</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cf. 2 Kings 17:32.</a:t>
            </a:r>
          </a:p>
          <a:p>
            <a:pPr lvl="1" eaLnBrk="1" hangingPunct="1"/>
            <a:r>
              <a:rPr lang="en-US" altLang="en-US" sz="3000" dirty="0">
                <a:solidFill>
                  <a:schemeClr val="tx1"/>
                </a:solidFill>
                <a:latin typeface="Arial" panose="020B0604020202020204" pitchFamily="34" charset="0"/>
                <a:cs typeface="Arial" panose="020B0604020202020204" pitchFamily="34" charset="0"/>
              </a:rPr>
              <a:t>Jews accused of treason. Ezra 4:6ff; 11ff</a:t>
            </a:r>
          </a:p>
        </p:txBody>
      </p:sp>
      <p:cxnSp>
        <p:nvCxnSpPr>
          <p:cNvPr id="23560" name="Straight Connector 10">
            <a:extLst>
              <a:ext uri="{FF2B5EF4-FFF2-40B4-BE49-F238E27FC236}">
                <a16:creationId xmlns:a16="http://schemas.microsoft.com/office/drawing/2014/main" id="{7904CF02-A941-40E4-89CD-476A8AB9C3C3}"/>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5DA1CB46-0143-4338-B144-AB3058770B3B}"/>
              </a:ext>
            </a:extLst>
          </p:cNvPr>
          <p:cNvSpPr>
            <a:spLocks noGrp="1"/>
          </p:cNvSpPr>
          <p:nvPr>
            <p:ph type="sldNum" sz="quarter" idx="12"/>
          </p:nvPr>
        </p:nvSpPr>
        <p:spPr/>
        <p:txBody>
          <a:bodyPr/>
          <a:lstStyle/>
          <a:p>
            <a:fld id="{EC26C06F-222D-41C7-8875-DABDA8360C42}"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3695" y="150753"/>
            <a:ext cx="8935529" cy="1754326"/>
          </a:xfrm>
          <a:noFill/>
        </p:spPr>
        <p:txBody>
          <a:bodyPr wrap="square">
            <a:spAutoFit/>
          </a:bodyPr>
          <a:lstStyle/>
          <a:p>
            <a:r>
              <a:rPr lang="en-US" sz="4000" dirty="0">
                <a:latin typeface="Arial" panose="020B0604020202020204" pitchFamily="34" charset="0"/>
                <a:cs typeface="Arial" panose="020B0604020202020204" pitchFamily="34" charset="0"/>
              </a:rPr>
              <a:t>The “three returns” in Ezra and Nehemiah and Background of Haggai and Nehemiah – Ezra 1-6</a:t>
            </a:r>
          </a:p>
        </p:txBody>
      </p:sp>
      <p:sp>
        <p:nvSpPr>
          <p:cNvPr id="11267" name="Rectangle 3"/>
          <p:cNvSpPr>
            <a:spLocks noGrp="1" noChangeArrowheads="1"/>
          </p:cNvSpPr>
          <p:nvPr>
            <p:ph idx="1"/>
          </p:nvPr>
        </p:nvSpPr>
        <p:spPr>
          <a:xfrm>
            <a:off x="103696" y="2080034"/>
            <a:ext cx="8935528" cy="4708981"/>
          </a:xfrm>
        </p:spPr>
        <p:txBody>
          <a:bodyPr wrap="square">
            <a:spAutoFit/>
          </a:bodyPr>
          <a:lstStyle/>
          <a:p>
            <a:pPr marL="0" indent="0">
              <a:lnSpc>
                <a:spcPct val="100000"/>
              </a:lnSpc>
              <a:spcBef>
                <a:spcPts val="0"/>
              </a:spcBef>
              <a:buNone/>
            </a:pPr>
            <a:r>
              <a:rPr lang="en-US" sz="2500" b="1" u="sng" dirty="0">
                <a:latin typeface="Arial" panose="020B0604020202020204" pitchFamily="34" charset="0"/>
                <a:cs typeface="Arial" panose="020B0604020202020204" pitchFamily="34" charset="0"/>
              </a:rPr>
              <a:t>Restoration</a:t>
            </a:r>
          </a:p>
          <a:p>
            <a:pPr>
              <a:lnSpc>
                <a:spcPct val="100000"/>
              </a:lnSpc>
              <a:spcBef>
                <a:spcPts val="0"/>
              </a:spcBef>
            </a:pPr>
            <a:r>
              <a:rPr lang="en-US" sz="2500" dirty="0">
                <a:solidFill>
                  <a:srgbClr val="FFFF00"/>
                </a:solidFill>
                <a:latin typeface="Arial" panose="020B0604020202020204" pitchFamily="34" charset="0"/>
                <a:cs typeface="Arial" panose="020B0604020202020204" pitchFamily="34" charset="0"/>
              </a:rPr>
              <a:t>536 BC – </a:t>
            </a:r>
            <a:r>
              <a:rPr lang="en-US" sz="2500" b="1" dirty="0">
                <a:solidFill>
                  <a:srgbClr val="FFFF00"/>
                </a:solidFill>
                <a:latin typeface="Arial" panose="020B0604020202020204" pitchFamily="34" charset="0"/>
                <a:cs typeface="Arial" panose="020B0604020202020204" pitchFamily="34" charset="0"/>
              </a:rPr>
              <a:t>Cyrus</a:t>
            </a:r>
            <a:r>
              <a:rPr lang="en-US" sz="2500" dirty="0">
                <a:solidFill>
                  <a:srgbClr val="FFFF00"/>
                </a:solidFill>
                <a:latin typeface="Arial" panose="020B0604020202020204" pitchFamily="34" charset="0"/>
                <a:cs typeface="Arial" panose="020B0604020202020204" pitchFamily="34" charset="0"/>
              </a:rPr>
              <a:t> issues a decree (538) for the Jews to go back to Jerusalem; after 70 years. (cf. Jeremiah 25:11; 29:10-14)</a:t>
            </a:r>
          </a:p>
          <a:p>
            <a:pPr lvl="1">
              <a:lnSpc>
                <a:spcPct val="100000"/>
              </a:lnSpc>
              <a:spcBef>
                <a:spcPts val="0"/>
              </a:spcBef>
            </a:pPr>
            <a:r>
              <a:rPr lang="en-US" sz="2500" u="sng" dirty="0">
                <a:latin typeface="Arial" panose="020B0604020202020204" pitchFamily="34" charset="0"/>
                <a:cs typeface="Arial" panose="020B0604020202020204" pitchFamily="34" charset="0"/>
              </a:rPr>
              <a:t>Almost 50,000</a:t>
            </a:r>
            <a:r>
              <a:rPr lang="en-US" sz="2500" dirty="0">
                <a:latin typeface="Arial" panose="020B0604020202020204" pitchFamily="34" charset="0"/>
                <a:cs typeface="Arial" panose="020B0604020202020204" pitchFamily="34" charset="0"/>
              </a:rPr>
              <a:t> return under the leadership of Zerubbabel</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(2 Chronicles 36:21-23; Ezra 1; 2:64-65)</a:t>
            </a:r>
          </a:p>
          <a:p>
            <a:pPr marL="514350" indent="-514350">
              <a:lnSpc>
                <a:spcPct val="100000"/>
              </a:lnSpc>
              <a:spcBef>
                <a:spcPts val="0"/>
              </a:spcBef>
              <a:buFont typeface="+mj-lt"/>
              <a:buAutoNum type="arabicPeriod"/>
            </a:pPr>
            <a:r>
              <a:rPr lang="en-US" sz="2500" dirty="0">
                <a:latin typeface="Arial" panose="020B0604020202020204" pitchFamily="34" charset="0"/>
                <a:cs typeface="Arial" panose="020B0604020202020204" pitchFamily="34" charset="0"/>
              </a:rPr>
              <a:t>520-516 BC – The temple is completed.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Ezra 6:15; cf. Ezra 3:10ff; cf. Haggai 2:3</a:t>
            </a:r>
          </a:p>
          <a:p>
            <a:pPr marL="514350" indent="-514350">
              <a:lnSpc>
                <a:spcPct val="100000"/>
              </a:lnSpc>
              <a:spcBef>
                <a:spcPts val="0"/>
              </a:spcBef>
              <a:buFont typeface="+mj-lt"/>
              <a:buAutoNum type="arabicPeriod"/>
            </a:pPr>
            <a:r>
              <a:rPr lang="en-US" sz="2500" dirty="0">
                <a:latin typeface="Arial" panose="020B0604020202020204" pitchFamily="34" charset="0"/>
                <a:cs typeface="Arial" panose="020B0604020202020204" pitchFamily="34" charset="0"/>
              </a:rPr>
              <a:t>457 BC – Ezra led a second remnant of </a:t>
            </a:r>
            <a:r>
              <a:rPr lang="en-US" sz="2500" u="sng" dirty="0">
                <a:latin typeface="Arial" panose="020B0604020202020204" pitchFamily="34" charset="0"/>
                <a:cs typeface="Arial" panose="020B0604020202020204" pitchFamily="34" charset="0"/>
              </a:rPr>
              <a:t>2,058</a:t>
            </a:r>
            <a:r>
              <a:rPr lang="en-US" sz="2500" dirty="0">
                <a:latin typeface="Arial" panose="020B0604020202020204" pitchFamily="34" charset="0"/>
                <a:cs typeface="Arial" panose="020B0604020202020204" pitchFamily="34" charset="0"/>
              </a:rPr>
              <a:t> Jews to Jerusalem. Ezra 8:1-34</a:t>
            </a:r>
          </a:p>
          <a:p>
            <a:pPr marL="514350" indent="-514350">
              <a:lnSpc>
                <a:spcPct val="100000"/>
              </a:lnSpc>
              <a:spcBef>
                <a:spcPts val="0"/>
              </a:spcBef>
              <a:buFont typeface="+mj-lt"/>
              <a:buAutoNum type="arabicPeriod"/>
            </a:pPr>
            <a:r>
              <a:rPr lang="en-US" sz="2500" dirty="0">
                <a:latin typeface="Arial" panose="020B0604020202020204" pitchFamily="34" charset="0"/>
                <a:cs typeface="Arial" panose="020B0604020202020204" pitchFamily="34" charset="0"/>
              </a:rPr>
              <a:t>444 BC – Nehemiah lead a third remnant back.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Nehemiah 2</a:t>
            </a:r>
          </a:p>
        </p:txBody>
      </p:sp>
      <p:cxnSp>
        <p:nvCxnSpPr>
          <p:cNvPr id="4" name="Straight Connector 10">
            <a:extLst>
              <a:ext uri="{FF2B5EF4-FFF2-40B4-BE49-F238E27FC236}">
                <a16:creationId xmlns:a16="http://schemas.microsoft.com/office/drawing/2014/main" id="{FD292C13-4710-435C-B7DB-5DEAE7B0E3B2}"/>
              </a:ext>
            </a:extLst>
          </p:cNvPr>
          <p:cNvCxnSpPr>
            <a:cxnSpLocks noChangeShapeType="1"/>
          </p:cNvCxnSpPr>
          <p:nvPr/>
        </p:nvCxnSpPr>
        <p:spPr bwMode="auto">
          <a:xfrm>
            <a:off x="457200" y="1828800"/>
            <a:ext cx="8229600" cy="0"/>
          </a:xfrm>
          <a:prstGeom prst="line">
            <a:avLst/>
          </a:prstGeom>
          <a:noFill/>
          <a:ln w="38100" algn="ctr">
            <a:solidFill>
              <a:sysClr val="window" lastClr="FFFFFF"/>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ED75628C-D0FA-4E3A-835C-5AC9FF2E853B}"/>
              </a:ext>
            </a:extLst>
          </p:cNvPr>
          <p:cNvSpPr>
            <a:spLocks noGrp="1"/>
          </p:cNvSpPr>
          <p:nvPr>
            <p:ph type="sldNum" sz="quarter" idx="12"/>
          </p:nvPr>
        </p:nvSpPr>
        <p:spPr/>
        <p:txBody>
          <a:bodyPr/>
          <a:lstStyle/>
          <a:p>
            <a:fld id="{890DF0D5-7C56-4C03-8F32-468D14496303}" type="slidenum">
              <a:rPr lang="en-US" smtClean="0"/>
              <a:t>5</a:t>
            </a:fld>
            <a:endParaRPr lang="en-US"/>
          </a:p>
        </p:txBody>
      </p:sp>
    </p:spTree>
    <p:extLst>
      <p:ext uri="{BB962C8B-B14F-4D97-AF65-F5344CB8AC3E}">
        <p14:creationId xmlns:p14="http://schemas.microsoft.com/office/powerpoint/2010/main" val="346503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2">
            <a:extLst>
              <a:ext uri="{FF2B5EF4-FFF2-40B4-BE49-F238E27FC236}">
                <a16:creationId xmlns:a16="http://schemas.microsoft.com/office/drawing/2014/main" id="{AC0617C5-F5E9-4E20-AF81-3ECE594BC50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Welcome Back</a:t>
            </a:r>
          </a:p>
        </p:txBody>
      </p:sp>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3330142"/>
          </a:xfrm>
        </p:spPr>
        <p:txBody>
          <a:bodyPr>
            <a:spAutoFit/>
          </a:bodyPr>
          <a:lstStyle/>
          <a:p>
            <a:r>
              <a:rPr lang="en-US" altLang="en-US" sz="2800" b="1" dirty="0">
                <a:solidFill>
                  <a:schemeClr val="tx1"/>
                </a:solidFill>
                <a:latin typeface="Arial" panose="020B0604020202020204" pitchFamily="34" charset="0"/>
                <a:cs typeface="Arial" panose="020B0604020202020204" pitchFamily="34" charset="0"/>
              </a:rPr>
              <a:t>Esther – </a:t>
            </a:r>
            <a:r>
              <a:rPr lang="en-US" altLang="en-US" sz="2800" b="1" dirty="0">
                <a:solidFill>
                  <a:srgbClr val="FFC000"/>
                </a:solidFill>
                <a:latin typeface="Arial" panose="020B0604020202020204" pitchFamily="34" charset="0"/>
                <a:cs typeface="Arial" panose="020B0604020202020204" pitchFamily="34" charset="0"/>
              </a:rPr>
              <a:t>Takes place approximately between chapters 6 and 7 of the book of Ezra.</a:t>
            </a:r>
          </a:p>
          <a:p>
            <a:r>
              <a:rPr lang="en-US" altLang="en-US" sz="2800" b="1" dirty="0">
                <a:solidFill>
                  <a:schemeClr val="tx1"/>
                </a:solidFill>
                <a:latin typeface="Arial" panose="020B0604020202020204" pitchFamily="34" charset="0"/>
                <a:cs typeface="Arial" panose="020B0604020202020204" pitchFamily="34" charset="0"/>
              </a:rPr>
              <a:t>Haggai – </a:t>
            </a:r>
            <a:r>
              <a:rPr lang="en-US" altLang="en-US" sz="2800" b="1" i="1" dirty="0">
                <a:solidFill>
                  <a:srgbClr val="FFC000"/>
                </a:solidFill>
                <a:latin typeface="Arial" panose="020B0604020202020204" pitchFamily="34" charset="0"/>
                <a:cs typeface="Arial" panose="020B0604020202020204" pitchFamily="34" charset="0"/>
              </a:rPr>
              <a:t>“Consider Your Ways”</a:t>
            </a:r>
          </a:p>
          <a:p>
            <a:r>
              <a:rPr lang="en-US" altLang="en-US" sz="2800" b="1" dirty="0">
                <a:solidFill>
                  <a:schemeClr val="tx1"/>
                </a:solidFill>
                <a:latin typeface="Arial" panose="020B0604020202020204" pitchFamily="34" charset="0"/>
                <a:cs typeface="Arial" panose="020B0604020202020204" pitchFamily="34" charset="0"/>
              </a:rPr>
              <a:t>Nehemiah – </a:t>
            </a:r>
            <a:r>
              <a:rPr lang="en-US" altLang="en-US" sz="2800" b="1" dirty="0">
                <a:solidFill>
                  <a:srgbClr val="FFC000"/>
                </a:solidFill>
                <a:latin typeface="Arial" panose="020B0604020202020204" pitchFamily="34" charset="0"/>
                <a:cs typeface="Arial" panose="020B0604020202020204" pitchFamily="34" charset="0"/>
              </a:rPr>
              <a:t>A Man Of Action</a:t>
            </a:r>
          </a:p>
          <a:p>
            <a:r>
              <a:rPr lang="en-US" altLang="en-US" sz="2800" b="1" dirty="0">
                <a:solidFill>
                  <a:schemeClr val="tx1"/>
                </a:solidFill>
                <a:latin typeface="Arial" panose="020B0604020202020204" pitchFamily="34" charset="0"/>
                <a:cs typeface="Arial" panose="020B0604020202020204" pitchFamily="34" charset="0"/>
              </a:rPr>
              <a:t>Malachi – </a:t>
            </a:r>
            <a:r>
              <a:rPr lang="en-US" altLang="en-US" sz="2800" b="1" dirty="0">
                <a:solidFill>
                  <a:srgbClr val="FFC000"/>
                </a:solidFill>
                <a:latin typeface="Arial" panose="020B0604020202020204" pitchFamily="34" charset="0"/>
                <a:cs typeface="Arial" panose="020B0604020202020204" pitchFamily="34" charset="0"/>
              </a:rPr>
              <a:t>Would He Be Heard Today?</a:t>
            </a:r>
          </a:p>
          <a:p>
            <a:r>
              <a:rPr lang="en-US" altLang="en-US" sz="2800" b="1" dirty="0">
                <a:solidFill>
                  <a:schemeClr val="tx1"/>
                </a:solidFill>
                <a:latin typeface="Arial" panose="020B0604020202020204" pitchFamily="34" charset="0"/>
                <a:cs typeface="Arial" panose="020B0604020202020204" pitchFamily="34" charset="0"/>
              </a:rPr>
              <a:t>Zechariah – </a:t>
            </a:r>
            <a:r>
              <a:rPr lang="en-US" altLang="en-US" sz="2800" b="1" i="1" dirty="0">
                <a:solidFill>
                  <a:srgbClr val="FFC000"/>
                </a:solidFill>
                <a:latin typeface="Arial" panose="020B0604020202020204" pitchFamily="34" charset="0"/>
                <a:cs typeface="Arial" panose="020B0604020202020204" pitchFamily="34" charset="0"/>
              </a:rPr>
              <a:t>“That Day”</a:t>
            </a:r>
            <a:endParaRPr lang="en-US" altLang="en-US" sz="2800" b="1" i="1" dirty="0">
              <a:solidFill>
                <a:schemeClr val="tx1"/>
              </a:solidFill>
              <a:latin typeface="Arial" panose="020B0604020202020204" pitchFamily="34" charset="0"/>
              <a:cs typeface="Arial" panose="020B0604020202020204" pitchFamily="34" charset="0"/>
            </a:endParaRP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E6D4F492-5172-4F49-9675-4D353E8E7DAC}"/>
              </a:ext>
            </a:extLst>
          </p:cNvPr>
          <p:cNvSpPr>
            <a:spLocks noGrp="1"/>
          </p:cNvSpPr>
          <p:nvPr>
            <p:ph type="sldNum" sz="quarter" idx="12"/>
          </p:nvPr>
        </p:nvSpPr>
        <p:spPr/>
        <p:txBody>
          <a:bodyPr/>
          <a:lstStyle/>
          <a:p>
            <a:fld id="{EC26C06F-222D-41C7-8875-DABDA8360C42}"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5B47-5072-407F-A683-E965260C9618}"/>
              </a:ext>
            </a:extLst>
          </p:cNvPr>
          <p:cNvSpPr>
            <a:spLocks noGrp="1"/>
          </p:cNvSpPr>
          <p:nvPr>
            <p:ph type="title"/>
          </p:nvPr>
        </p:nvSpPr>
        <p:spPr>
          <a:xfrm>
            <a:off x="685350" y="351999"/>
            <a:ext cx="7765322" cy="707886"/>
          </a:xfrm>
        </p:spPr>
        <p:txBody>
          <a:bodyPr>
            <a:spAutoFit/>
          </a:bodyPr>
          <a:lstStyle/>
          <a:p>
            <a:r>
              <a:rPr lang="en-US" b="1" dirty="0">
                <a:solidFill>
                  <a:schemeClr val="tx1"/>
                </a:solidFill>
                <a:latin typeface="Arial" panose="020B0604020202020204" pitchFamily="34" charset="0"/>
                <a:cs typeface="Arial" panose="020B0604020202020204" pitchFamily="34" charset="0"/>
              </a:rPr>
              <a:t>Who Was Zechariah?</a:t>
            </a:r>
          </a:p>
        </p:txBody>
      </p:sp>
      <p:sp>
        <p:nvSpPr>
          <p:cNvPr id="3" name="Content Placeholder 2">
            <a:extLst>
              <a:ext uri="{FF2B5EF4-FFF2-40B4-BE49-F238E27FC236}">
                <a16:creationId xmlns:a16="http://schemas.microsoft.com/office/drawing/2014/main" id="{76E2B28C-02B8-46C0-BB51-D428517DF3D0}"/>
              </a:ext>
            </a:extLst>
          </p:cNvPr>
          <p:cNvSpPr>
            <a:spLocks noGrp="1"/>
          </p:cNvSpPr>
          <p:nvPr>
            <p:ph idx="1"/>
          </p:nvPr>
        </p:nvSpPr>
        <p:spPr>
          <a:xfrm>
            <a:off x="94268" y="1352303"/>
            <a:ext cx="8955464" cy="5478423"/>
          </a:xfrm>
        </p:spPr>
        <p:txBody>
          <a:bodyPr wrap="square">
            <a:spAutoFit/>
          </a:bodyPr>
          <a:lstStyle/>
          <a:p>
            <a:pPr>
              <a:spcBef>
                <a:spcPts val="0"/>
              </a:spcBef>
              <a:spcAft>
                <a:spcPts val="0"/>
              </a:spcAft>
            </a:pPr>
            <a:r>
              <a:rPr lang="en-US" sz="2500" dirty="0">
                <a:solidFill>
                  <a:schemeClr val="tx1"/>
                </a:solidFill>
                <a:latin typeface="Arial" panose="020B0604020202020204" pitchFamily="34" charset="0"/>
                <a:cs typeface="Arial" panose="020B0604020202020204" pitchFamily="34" charset="0"/>
              </a:rPr>
              <a:t>Literally the name means “Whom the Lord remembers.”</a:t>
            </a:r>
          </a:p>
          <a:p>
            <a:pPr>
              <a:spcBef>
                <a:spcPts val="0"/>
              </a:spcBef>
              <a:spcAft>
                <a:spcPts val="0"/>
              </a:spcAft>
            </a:pPr>
            <a:r>
              <a:rPr lang="en-US" sz="2500" dirty="0">
                <a:solidFill>
                  <a:schemeClr val="tx1"/>
                </a:solidFill>
                <a:latin typeface="Arial" panose="020B0604020202020204" pitchFamily="34" charset="0"/>
                <a:cs typeface="Arial" panose="020B0604020202020204" pitchFamily="34" charset="0"/>
              </a:rPr>
              <a:t>29 men in the Bible bear this name.</a:t>
            </a:r>
          </a:p>
          <a:p>
            <a:pPr>
              <a:spcBef>
                <a:spcPts val="0"/>
              </a:spcBef>
              <a:spcAft>
                <a:spcPts val="0"/>
              </a:spcAft>
            </a:pPr>
            <a:r>
              <a:rPr lang="en-US" sz="2500" b="1" dirty="0">
                <a:solidFill>
                  <a:schemeClr val="tx1"/>
                </a:solidFill>
                <a:latin typeface="Arial" panose="020B0604020202020204" pitchFamily="34" charset="0"/>
                <a:cs typeface="Arial" panose="020B0604020202020204" pitchFamily="34" charset="0"/>
              </a:rPr>
              <a:t>Date of the Book:</a:t>
            </a:r>
          </a:p>
          <a:p>
            <a:pPr lvl="1">
              <a:spcBef>
                <a:spcPts val="0"/>
              </a:spcBef>
              <a:spcAft>
                <a:spcPts val="0"/>
              </a:spcAft>
            </a:pPr>
            <a:r>
              <a:rPr lang="en-US" sz="2500" dirty="0">
                <a:solidFill>
                  <a:schemeClr val="tx1"/>
                </a:solidFill>
                <a:latin typeface="Arial" panose="020B0604020202020204" pitchFamily="34" charset="0"/>
                <a:cs typeface="Arial" panose="020B0604020202020204" pitchFamily="34" charset="0"/>
              </a:rPr>
              <a:t>Contemporary with Haggai who began his work two months earlier (</a:t>
            </a:r>
            <a:r>
              <a:rPr lang="en-US" sz="2500" i="1" dirty="0">
                <a:solidFill>
                  <a:schemeClr val="tx1"/>
                </a:solidFill>
                <a:latin typeface="Arial" panose="020B0604020202020204" pitchFamily="34" charset="0"/>
                <a:cs typeface="Arial" panose="020B0604020202020204" pitchFamily="34" charset="0"/>
              </a:rPr>
              <a:t>“the second year of Darius the king, in the sixth month, in the first day of the month” –</a:t>
            </a:r>
            <a:br>
              <a:rPr lang="en-US" sz="2500" i="1" dirty="0">
                <a:solidFill>
                  <a:schemeClr val="tx1"/>
                </a:solidFill>
                <a:latin typeface="Arial" panose="020B0604020202020204" pitchFamily="34" charset="0"/>
                <a:cs typeface="Arial" panose="020B0604020202020204" pitchFamily="34" charset="0"/>
              </a:rPr>
            </a:br>
            <a:r>
              <a:rPr lang="en-US" sz="2500" dirty="0">
                <a:solidFill>
                  <a:schemeClr val="tx1"/>
                </a:solidFill>
                <a:latin typeface="Arial" panose="020B0604020202020204" pitchFamily="34" charset="0"/>
                <a:cs typeface="Arial" panose="020B0604020202020204" pitchFamily="34" charset="0"/>
              </a:rPr>
              <a:t>Haggai 1:1).</a:t>
            </a:r>
          </a:p>
          <a:p>
            <a:pPr lvl="1">
              <a:spcBef>
                <a:spcPts val="0"/>
              </a:spcBef>
              <a:spcAft>
                <a:spcPts val="0"/>
              </a:spcAft>
            </a:pPr>
            <a:r>
              <a:rPr lang="en-US" sz="2500" dirty="0">
                <a:solidFill>
                  <a:srgbClr val="FFFF00"/>
                </a:solidFill>
                <a:latin typeface="Arial" panose="020B0604020202020204" pitchFamily="34" charset="0"/>
                <a:cs typeface="Arial" panose="020B0604020202020204" pitchFamily="34" charset="0"/>
              </a:rPr>
              <a:t>Zechariah dates his work in the</a:t>
            </a:r>
            <a:r>
              <a:rPr lang="en-US" sz="2500" i="1" dirty="0">
                <a:solidFill>
                  <a:srgbClr val="FFFF00"/>
                </a:solidFill>
                <a:latin typeface="Arial" panose="020B0604020202020204" pitchFamily="34" charset="0"/>
                <a:cs typeface="Arial" panose="020B0604020202020204" pitchFamily="34" charset="0"/>
              </a:rPr>
              <a:t> “eighth month of the second year of Darius”</a:t>
            </a:r>
            <a:r>
              <a:rPr lang="en-US" sz="2500" dirty="0">
                <a:solidFill>
                  <a:srgbClr val="FFFF00"/>
                </a:solidFill>
                <a:latin typeface="Arial" panose="020B0604020202020204" pitchFamily="34" charset="0"/>
                <a:cs typeface="Arial" panose="020B0604020202020204" pitchFamily="34" charset="0"/>
              </a:rPr>
              <a:t> the king (Zechariah 1:1, 7), which would be 520 BC</a:t>
            </a:r>
          </a:p>
          <a:p>
            <a:pPr lvl="1">
              <a:spcBef>
                <a:spcPts val="0"/>
              </a:spcBef>
              <a:spcAft>
                <a:spcPts val="0"/>
              </a:spcAft>
            </a:pPr>
            <a:r>
              <a:rPr lang="en-US" sz="2500" dirty="0">
                <a:solidFill>
                  <a:srgbClr val="FFFF00"/>
                </a:solidFill>
                <a:latin typeface="Arial" panose="020B0604020202020204" pitchFamily="34" charset="0"/>
                <a:cs typeface="Arial" panose="020B0604020202020204" pitchFamily="34" charset="0"/>
              </a:rPr>
              <a:t>The final date given to his series of visions was </a:t>
            </a:r>
            <a:r>
              <a:rPr lang="en-US" sz="2500" i="1" dirty="0">
                <a:solidFill>
                  <a:srgbClr val="FFFF00"/>
                </a:solidFill>
                <a:latin typeface="Arial" panose="020B0604020202020204" pitchFamily="34" charset="0"/>
                <a:cs typeface="Arial" panose="020B0604020202020204" pitchFamily="34" charset="0"/>
              </a:rPr>
              <a:t>“in the fourth year of king Darius”</a:t>
            </a:r>
            <a:r>
              <a:rPr lang="en-US" sz="2500" dirty="0">
                <a:solidFill>
                  <a:srgbClr val="FFFF00"/>
                </a:solidFill>
                <a:latin typeface="Arial" panose="020B0604020202020204" pitchFamily="34" charset="0"/>
                <a:cs typeface="Arial" panose="020B0604020202020204" pitchFamily="34" charset="0"/>
              </a:rPr>
              <a:t> (Zechariah 7:1).</a:t>
            </a:r>
            <a:endParaRPr lang="en-US" sz="2500" b="1" dirty="0">
              <a:solidFill>
                <a:srgbClr val="FFFF00"/>
              </a:solidFill>
              <a:latin typeface="Arial" panose="020B0604020202020204" pitchFamily="34" charset="0"/>
              <a:cs typeface="Arial" panose="020B0604020202020204" pitchFamily="34" charset="0"/>
            </a:endParaRPr>
          </a:p>
          <a:p>
            <a:pPr>
              <a:spcBef>
                <a:spcPts val="0"/>
              </a:spcBef>
              <a:spcAft>
                <a:spcPts val="0"/>
              </a:spcAft>
            </a:pPr>
            <a:r>
              <a:rPr lang="en-US" sz="2500" dirty="0">
                <a:solidFill>
                  <a:schemeClr val="tx1"/>
                </a:solidFill>
                <a:latin typeface="Arial" panose="020B0604020202020204" pitchFamily="34" charset="0"/>
                <a:cs typeface="Arial" panose="020B0604020202020204" pitchFamily="34" charset="0"/>
              </a:rPr>
              <a:t>His work was to encourage the remnant of the people returned to the land to arise and build the temple.</a:t>
            </a:r>
          </a:p>
        </p:txBody>
      </p:sp>
      <p:sp>
        <p:nvSpPr>
          <p:cNvPr id="4" name="Slide Number Placeholder 3">
            <a:extLst>
              <a:ext uri="{FF2B5EF4-FFF2-40B4-BE49-F238E27FC236}">
                <a16:creationId xmlns:a16="http://schemas.microsoft.com/office/drawing/2014/main" id="{FFD71F4B-7BBF-4FA7-ABD0-7495659F44BA}"/>
              </a:ext>
            </a:extLst>
          </p:cNvPr>
          <p:cNvSpPr>
            <a:spLocks noGrp="1"/>
          </p:cNvSpPr>
          <p:nvPr>
            <p:ph type="sldNum" sz="quarter" idx="12"/>
          </p:nvPr>
        </p:nvSpPr>
        <p:spPr/>
        <p:txBody>
          <a:bodyPr/>
          <a:lstStyle/>
          <a:p>
            <a:fld id="{CBCAE51D-7AAC-4D9C-8C7B-031348B782EF}" type="slidenum">
              <a:rPr lang="en-US" smtClean="0"/>
              <a:t>7</a:t>
            </a:fld>
            <a:endParaRPr lang="en-US"/>
          </a:p>
        </p:txBody>
      </p:sp>
      <p:cxnSp>
        <p:nvCxnSpPr>
          <p:cNvPr id="5" name="Straight Connector 14">
            <a:extLst>
              <a:ext uri="{FF2B5EF4-FFF2-40B4-BE49-F238E27FC236}">
                <a16:creationId xmlns:a16="http://schemas.microsoft.com/office/drawing/2014/main" id="{5DEF21F3-4878-4BBE-B5BD-1AE373FE4B6D}"/>
              </a:ext>
            </a:extLst>
          </p:cNvPr>
          <p:cNvCxnSpPr>
            <a:cxnSpLocks noChangeShapeType="1"/>
          </p:cNvCxnSpPr>
          <p:nvPr/>
        </p:nvCxnSpPr>
        <p:spPr bwMode="auto">
          <a:xfrm>
            <a:off x="457200" y="1285875"/>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351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5B47-5072-407F-A683-E965260C9618}"/>
              </a:ext>
            </a:extLst>
          </p:cNvPr>
          <p:cNvSpPr>
            <a:spLocks noGrp="1"/>
          </p:cNvSpPr>
          <p:nvPr>
            <p:ph type="title"/>
          </p:nvPr>
        </p:nvSpPr>
        <p:spPr>
          <a:xfrm>
            <a:off x="685350" y="351999"/>
            <a:ext cx="7765322" cy="707886"/>
          </a:xfrm>
        </p:spPr>
        <p:txBody>
          <a:bodyPr>
            <a:spAutoFit/>
          </a:bodyPr>
          <a:lstStyle/>
          <a:p>
            <a:r>
              <a:rPr lang="en-US" b="1" dirty="0">
                <a:solidFill>
                  <a:schemeClr val="tx1"/>
                </a:solidFill>
                <a:latin typeface="Arial" panose="020B0604020202020204" pitchFamily="34" charset="0"/>
                <a:cs typeface="Arial" panose="020B0604020202020204" pitchFamily="34" charset="0"/>
              </a:rPr>
              <a:t>Who Was Zechariah?</a:t>
            </a:r>
          </a:p>
        </p:txBody>
      </p:sp>
      <p:sp>
        <p:nvSpPr>
          <p:cNvPr id="3" name="Content Placeholder 2">
            <a:extLst>
              <a:ext uri="{FF2B5EF4-FFF2-40B4-BE49-F238E27FC236}">
                <a16:creationId xmlns:a16="http://schemas.microsoft.com/office/drawing/2014/main" id="{76E2B28C-02B8-46C0-BB51-D428517DF3D0}"/>
              </a:ext>
            </a:extLst>
          </p:cNvPr>
          <p:cNvSpPr>
            <a:spLocks noGrp="1"/>
          </p:cNvSpPr>
          <p:nvPr>
            <p:ph idx="1"/>
          </p:nvPr>
        </p:nvSpPr>
        <p:spPr>
          <a:xfrm>
            <a:off x="481012" y="1485958"/>
            <a:ext cx="8453438" cy="5257772"/>
          </a:xfrm>
        </p:spPr>
        <p:txBody>
          <a:bodyPr>
            <a:spAutoFit/>
          </a:bodyPr>
          <a:lstStyle/>
          <a:p>
            <a:r>
              <a:rPr lang="en-US" sz="2800" dirty="0">
                <a:solidFill>
                  <a:schemeClr val="tx1"/>
                </a:solidFill>
                <a:latin typeface="Arial" panose="020B0604020202020204" pitchFamily="34" charset="0"/>
                <a:cs typeface="Arial" panose="020B0604020202020204" pitchFamily="34" charset="0"/>
              </a:rPr>
              <a:t>He was of a priestly family like Jeremiah (1:1) and Ezekiel (1:3).</a:t>
            </a:r>
          </a:p>
          <a:p>
            <a:r>
              <a:rPr lang="en-US" sz="2800" dirty="0">
                <a:solidFill>
                  <a:srgbClr val="FFFF00"/>
                </a:solidFill>
                <a:latin typeface="Arial" panose="020B0604020202020204" pitchFamily="34" charset="0"/>
                <a:cs typeface="Arial" panose="020B0604020202020204" pitchFamily="34" charset="0"/>
              </a:rPr>
              <a:t>The Book of Zechariah.</a:t>
            </a:r>
          </a:p>
          <a:p>
            <a:pPr lvl="1"/>
            <a:r>
              <a:rPr lang="en-US" sz="2400" dirty="0">
                <a:solidFill>
                  <a:schemeClr val="tx1"/>
                </a:solidFill>
                <a:latin typeface="Arial" panose="020B0604020202020204" pitchFamily="34" charset="0"/>
                <a:cs typeface="Arial" panose="020B0604020202020204" pitchFamily="34" charset="0"/>
              </a:rPr>
              <a:t>Linked with Ezekiel, Daniel, and Revelation as apocalyptic in style (written in signs and symbols). </a:t>
            </a:r>
          </a:p>
          <a:p>
            <a:pPr lvl="1"/>
            <a:r>
              <a:rPr lang="en-US" sz="2400" dirty="0">
                <a:solidFill>
                  <a:schemeClr val="tx1"/>
                </a:solidFill>
                <a:latin typeface="Arial" panose="020B0604020202020204" pitchFamily="34" charset="0"/>
                <a:cs typeface="Arial" panose="020B0604020202020204" pitchFamily="34" charset="0"/>
              </a:rPr>
              <a:t>Zechariah is highly Messianic. cf. Book of Isaiah.</a:t>
            </a:r>
          </a:p>
          <a:p>
            <a:r>
              <a:rPr lang="en-US" sz="2800" dirty="0">
                <a:solidFill>
                  <a:srgbClr val="FFFF00"/>
                </a:solidFill>
                <a:latin typeface="Arial" panose="020B0604020202020204" pitchFamily="34" charset="0"/>
                <a:cs typeface="Arial" panose="020B0604020202020204" pitchFamily="34" charset="0"/>
              </a:rPr>
              <a:t>Background. Ezra 1-6 and Haggai</a:t>
            </a:r>
          </a:p>
          <a:p>
            <a:r>
              <a:rPr lang="en-US" sz="2800" dirty="0">
                <a:solidFill>
                  <a:schemeClr val="tx1"/>
                </a:solidFill>
                <a:latin typeface="Arial" panose="020B0604020202020204" pitchFamily="34" charset="0"/>
                <a:cs typeface="Arial" panose="020B0604020202020204" pitchFamily="34" charset="0"/>
              </a:rPr>
              <a:t>Our focus is going to be on the Messianic prophecies of Zechariah. </a:t>
            </a:r>
          </a:p>
          <a:p>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FD71F4B-7BBF-4FA7-ABD0-7495659F44BA}"/>
              </a:ext>
            </a:extLst>
          </p:cNvPr>
          <p:cNvSpPr>
            <a:spLocks noGrp="1"/>
          </p:cNvSpPr>
          <p:nvPr>
            <p:ph type="sldNum" sz="quarter" idx="12"/>
          </p:nvPr>
        </p:nvSpPr>
        <p:spPr/>
        <p:txBody>
          <a:bodyPr/>
          <a:lstStyle/>
          <a:p>
            <a:fld id="{CBCAE51D-7AAC-4D9C-8C7B-031348B782EF}" type="slidenum">
              <a:rPr lang="en-US" smtClean="0"/>
              <a:t>8</a:t>
            </a:fld>
            <a:endParaRPr lang="en-US"/>
          </a:p>
        </p:txBody>
      </p:sp>
      <p:cxnSp>
        <p:nvCxnSpPr>
          <p:cNvPr id="5" name="Straight Connector 14">
            <a:extLst>
              <a:ext uri="{FF2B5EF4-FFF2-40B4-BE49-F238E27FC236}">
                <a16:creationId xmlns:a16="http://schemas.microsoft.com/office/drawing/2014/main" id="{5DEF21F3-4878-4BBE-B5BD-1AE373FE4B6D}"/>
              </a:ext>
            </a:extLst>
          </p:cNvPr>
          <p:cNvCxnSpPr>
            <a:cxnSpLocks noChangeShapeType="1"/>
          </p:cNvCxnSpPr>
          <p:nvPr/>
        </p:nvCxnSpPr>
        <p:spPr bwMode="auto">
          <a:xfrm>
            <a:off x="457200" y="1285875"/>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2988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2">
            <a:extLst>
              <a:ext uri="{FF2B5EF4-FFF2-40B4-BE49-F238E27FC236}">
                <a16:creationId xmlns:a16="http://schemas.microsoft.com/office/drawing/2014/main" id="{AC0617C5-F5E9-4E20-AF81-3ECE594BC50B}"/>
              </a:ext>
            </a:extLst>
          </p:cNvPr>
          <p:cNvSpPr>
            <a:spLocks noGrp="1" noChangeArrowheads="1"/>
          </p:cNvSpPr>
          <p:nvPr>
            <p:ph type="title"/>
          </p:nvPr>
        </p:nvSpPr>
        <p:spPr>
          <a:xfrm>
            <a:off x="75414" y="146018"/>
            <a:ext cx="9002598" cy="815608"/>
          </a:xfrm>
        </p:spPr>
        <p:txBody>
          <a:bodyPr wrap="square">
            <a:spAutoFit/>
          </a:bodyPr>
          <a:lstStyle/>
          <a:p>
            <a:pPr algn="ctr" eaLnBrk="1" hangingPunct="1"/>
            <a:r>
              <a:rPr lang="en-US" sz="4700" b="1" i="1" dirty="0">
                <a:solidFill>
                  <a:schemeClr val="tx1"/>
                </a:solidFill>
                <a:latin typeface="Arial" panose="020B0604020202020204" pitchFamily="34" charset="0"/>
                <a:cs typeface="Arial" panose="020B0604020202020204" pitchFamily="34" charset="0"/>
              </a:rPr>
              <a:t>“That Day”</a:t>
            </a:r>
            <a:r>
              <a:rPr lang="en-US" sz="4700" b="1" dirty="0">
                <a:solidFill>
                  <a:schemeClr val="tx1"/>
                </a:solidFill>
                <a:latin typeface="Arial" panose="020B0604020202020204" pitchFamily="34" charset="0"/>
                <a:cs typeface="Arial" panose="020B0604020202020204" pitchFamily="34" charset="0"/>
              </a:rPr>
              <a:t> Of Zechariah 12-14</a:t>
            </a:r>
            <a:endParaRPr lang="en-US" altLang="en-US" sz="4700" b="1" dirty="0">
              <a:solidFill>
                <a:schemeClr val="tx1"/>
              </a:solidFill>
              <a:latin typeface="Arial" panose="020B0604020202020204" pitchFamily="34" charset="0"/>
              <a:cs typeface="Arial" panose="020B0604020202020204" pitchFamily="34" charset="0"/>
            </a:endParaRPr>
          </a:p>
        </p:txBody>
      </p:sp>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5441490"/>
          </a:xfrm>
        </p:spPr>
        <p:txBody>
          <a:bodyPr>
            <a:spAutoFit/>
          </a:bodyPr>
          <a:lstStyle/>
          <a:p>
            <a:r>
              <a:rPr lang="pl-PL" sz="2800" dirty="0">
                <a:solidFill>
                  <a:schemeClr val="tx1"/>
                </a:solidFill>
                <a:latin typeface="Arial" panose="020B0604020202020204" pitchFamily="34" charset="0"/>
                <a:cs typeface="Arial" panose="020B0604020202020204" pitchFamily="34" charset="0"/>
              </a:rPr>
              <a:t>Zechariah 12:3, 4, 6, 8, 9, 11</a:t>
            </a:r>
          </a:p>
          <a:p>
            <a:r>
              <a:rPr lang="en-US" sz="2800" dirty="0">
                <a:solidFill>
                  <a:schemeClr val="tx1"/>
                </a:solidFill>
                <a:latin typeface="Arial" panose="020B0604020202020204" pitchFamily="34" charset="0"/>
                <a:cs typeface="Arial" panose="020B0604020202020204" pitchFamily="34" charset="0"/>
              </a:rPr>
              <a:t>Zechariah 13:1, 2, 4</a:t>
            </a:r>
          </a:p>
          <a:p>
            <a:r>
              <a:rPr lang="pl-PL" sz="2800" dirty="0">
                <a:solidFill>
                  <a:schemeClr val="tx1"/>
                </a:solidFill>
                <a:latin typeface="Arial" panose="020B0604020202020204" pitchFamily="34" charset="0"/>
                <a:cs typeface="Arial" panose="020B0604020202020204" pitchFamily="34" charset="0"/>
              </a:rPr>
              <a:t>Zechariah 14:4, 6, 8, 9, 13, 20, 21</a:t>
            </a:r>
          </a:p>
          <a:p>
            <a:pPr marL="36900" indent="0">
              <a:buNone/>
            </a:pPr>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Zechariah 12, 13, 14 – Messianic context.</a:t>
            </a:r>
            <a:br>
              <a:rPr lang="en-US" sz="2800"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cf. Zechariah 6:12-13.</a:t>
            </a:r>
          </a:p>
          <a:p>
            <a:r>
              <a:rPr lang="en-US" sz="2800" i="1" dirty="0">
                <a:solidFill>
                  <a:schemeClr val="tx1"/>
                </a:solidFill>
                <a:latin typeface="Arial" panose="020B0604020202020204" pitchFamily="34" charset="0"/>
                <a:cs typeface="Arial" panose="020B0604020202020204" pitchFamily="34" charset="0"/>
              </a:rPr>
              <a:t>“</a:t>
            </a:r>
            <a:r>
              <a:rPr lang="en-US" sz="2800" b="1" i="1" dirty="0">
                <a:solidFill>
                  <a:schemeClr val="tx1"/>
                </a:solidFill>
                <a:latin typeface="Arial" panose="020B0604020202020204" pitchFamily="34" charset="0"/>
                <a:cs typeface="Arial" panose="020B0604020202020204" pitchFamily="34" charset="0"/>
              </a:rPr>
              <a:t>In that day</a:t>
            </a:r>
            <a:r>
              <a:rPr lang="en-US" sz="2800" i="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used 16 times in the last three chapters.</a:t>
            </a:r>
          </a:p>
          <a:p>
            <a:r>
              <a:rPr lang="en-US" sz="2800" dirty="0">
                <a:solidFill>
                  <a:schemeClr val="tx1"/>
                </a:solidFill>
                <a:latin typeface="Arial" panose="020B0604020202020204" pitchFamily="34" charset="0"/>
                <a:cs typeface="Arial" panose="020B0604020202020204" pitchFamily="34" charset="0"/>
              </a:rPr>
              <a:t>Points to the same period as indicated by the four earlier references (2:11; 3:9-10; 9:16; 11:11)</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C2EEB9B8-D3F8-4638-A997-92DBA9E9E681}"/>
              </a:ext>
            </a:extLst>
          </p:cNvPr>
          <p:cNvSpPr>
            <a:spLocks noGrp="1"/>
          </p:cNvSpPr>
          <p:nvPr>
            <p:ph type="sldNum" sz="quarter" idx="12"/>
          </p:nvPr>
        </p:nvSpPr>
        <p:spPr/>
        <p:txBody>
          <a:bodyPr/>
          <a:lstStyle/>
          <a:p>
            <a:fld id="{EC26C06F-222D-41C7-8875-DABDA8360C42}" type="slidenum">
              <a:rPr lang="en-US" smtClean="0"/>
              <a:t>9</a:t>
            </a:fld>
            <a:endParaRPr lang="en-US"/>
          </a:p>
        </p:txBody>
      </p:sp>
    </p:spTree>
    <p:extLst>
      <p:ext uri="{BB962C8B-B14F-4D97-AF65-F5344CB8AC3E}">
        <p14:creationId xmlns:p14="http://schemas.microsoft.com/office/powerpoint/2010/main" val="1445732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eme4">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 id="{99C12949-1A7A-49A1-BD6C-17D23740E918}" vid="{F4747419-8DBD-46FB-8F69-DCE54C9EDB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2698</Words>
  <Application>Microsoft Office PowerPoint</Application>
  <PresentationFormat>On-screen Show (4:3)</PresentationFormat>
  <Paragraphs>194</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Calisto MT</vt:lpstr>
      <vt:lpstr>Wingdings 2</vt:lpstr>
      <vt:lpstr>Slate</vt:lpstr>
      <vt:lpstr>Theme4</vt:lpstr>
      <vt:lpstr>Welcome Back – Part 8 Jerusalem Is Rebuilt</vt:lpstr>
      <vt:lpstr>Background of Haggai, Ezra, Nehemiah, Zechariah, and Malachi</vt:lpstr>
      <vt:lpstr>Jerusalem Is Rebuilt</vt:lpstr>
      <vt:lpstr>The People of Palestine</vt:lpstr>
      <vt:lpstr>The “three returns” in Ezra and Nehemiah and Background of Haggai and Nehemiah – Ezra 1-6</vt:lpstr>
      <vt:lpstr>Welcome Back</vt:lpstr>
      <vt:lpstr>Who Was Zechariah?</vt:lpstr>
      <vt:lpstr>Who Was Zechariah?</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lpstr>“That Day” Of Zechariah 12-14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(Part 8)</dc:title>
  <dc:creator>Micky Galloway</dc:creator>
  <cp:lastModifiedBy>Richard Lidh</cp:lastModifiedBy>
  <cp:revision>20</cp:revision>
  <cp:lastPrinted>2021-08-01T01:00:22Z</cp:lastPrinted>
  <dcterms:created xsi:type="dcterms:W3CDTF">2021-07-28T17:24:04Z</dcterms:created>
  <dcterms:modified xsi:type="dcterms:W3CDTF">2021-08-01T01:00:46Z</dcterms:modified>
</cp:coreProperties>
</file>